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48" r:id="rId1"/>
  </p:sldMasterIdLst>
  <p:notesMasterIdLst>
    <p:notesMasterId r:id="rId44"/>
  </p:notesMasterIdLst>
  <p:sldIdLst>
    <p:sldId id="1301" r:id="rId2"/>
    <p:sldId id="1313" r:id="rId3"/>
    <p:sldId id="1302" r:id="rId4"/>
    <p:sldId id="1344" r:id="rId5"/>
    <p:sldId id="1304" r:id="rId6"/>
    <p:sldId id="1305" r:id="rId7"/>
    <p:sldId id="256" r:id="rId8"/>
    <p:sldId id="257" r:id="rId9"/>
    <p:sldId id="258" r:id="rId10"/>
    <p:sldId id="266" r:id="rId11"/>
    <p:sldId id="259" r:id="rId12"/>
    <p:sldId id="260" r:id="rId13"/>
    <p:sldId id="261" r:id="rId14"/>
    <p:sldId id="262" r:id="rId15"/>
    <p:sldId id="263" r:id="rId16"/>
    <p:sldId id="265" r:id="rId17"/>
    <p:sldId id="264" r:id="rId18"/>
    <p:sldId id="1306" r:id="rId19"/>
    <p:sldId id="274" r:id="rId20"/>
    <p:sldId id="1337" r:id="rId21"/>
    <p:sldId id="286" r:id="rId22"/>
    <p:sldId id="290" r:id="rId23"/>
    <p:sldId id="1323" r:id="rId24"/>
    <p:sldId id="1232" r:id="rId25"/>
    <p:sldId id="1309" r:id="rId26"/>
    <p:sldId id="1274" r:id="rId27"/>
    <p:sldId id="1294" r:id="rId28"/>
    <p:sldId id="1295" r:id="rId29"/>
    <p:sldId id="1296" r:id="rId30"/>
    <p:sldId id="1297" r:id="rId31"/>
    <p:sldId id="1311" r:id="rId32"/>
    <p:sldId id="1355" r:id="rId33"/>
    <p:sldId id="1356" r:id="rId34"/>
    <p:sldId id="379" r:id="rId35"/>
    <p:sldId id="1348" r:id="rId36"/>
    <p:sldId id="1353" r:id="rId37"/>
    <p:sldId id="1352" r:id="rId38"/>
    <p:sldId id="385" r:id="rId39"/>
    <p:sldId id="1351" r:id="rId40"/>
    <p:sldId id="1349" r:id="rId41"/>
    <p:sldId id="1354" r:id="rId42"/>
    <p:sldId id="1288" r:id="rId4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/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4.995%" autoAdjust="0"/>
    <p:restoredTop sz="94.66%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slide" Target="slides/slide25.xml"/><Relationship Id="rId39" Type="http://purl.oclc.org/ooxml/officeDocument/relationships/slide" Target="slides/slide38.xml"/><Relationship Id="rId21" Type="http://purl.oclc.org/ooxml/officeDocument/relationships/slide" Target="slides/slide20.xml"/><Relationship Id="rId34" Type="http://purl.oclc.org/ooxml/officeDocument/relationships/slide" Target="slides/slide33.xml"/><Relationship Id="rId42" Type="http://purl.oclc.org/ooxml/officeDocument/relationships/slide" Target="slides/slide41.xml"/><Relationship Id="rId47" Type="http://purl.oclc.org/ooxml/officeDocument/relationships/theme" Target="theme/theme1.xml"/><Relationship Id="rId7" Type="http://purl.oclc.org/ooxml/officeDocument/relationships/slide" Target="slides/slide6.xml"/><Relationship Id="rId2" Type="http://purl.oclc.org/ooxml/officeDocument/relationships/slide" Target="slides/slide1.xml"/><Relationship Id="rId16" Type="http://purl.oclc.org/ooxml/officeDocument/relationships/slide" Target="slides/slide15.xml"/><Relationship Id="rId29" Type="http://purl.oclc.org/ooxml/officeDocument/relationships/slide" Target="slides/slide28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slide" Target="slides/slide23.xml"/><Relationship Id="rId32" Type="http://purl.oclc.org/ooxml/officeDocument/relationships/slide" Target="slides/slide31.xml"/><Relationship Id="rId37" Type="http://purl.oclc.org/ooxml/officeDocument/relationships/slide" Target="slides/slide36.xml"/><Relationship Id="rId40" Type="http://purl.oclc.org/ooxml/officeDocument/relationships/slide" Target="slides/slide39.xml"/><Relationship Id="rId45" Type="http://purl.oclc.org/ooxml/officeDocument/relationships/presProps" Target="presProps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slide" Target="slides/slide22.xml"/><Relationship Id="rId28" Type="http://purl.oclc.org/ooxml/officeDocument/relationships/slide" Target="slides/slide27.xml"/><Relationship Id="rId36" Type="http://purl.oclc.org/ooxml/officeDocument/relationships/slide" Target="slides/slide35.xml"/><Relationship Id="rId10" Type="http://purl.oclc.org/ooxml/officeDocument/relationships/slide" Target="slides/slide9.xml"/><Relationship Id="rId19" Type="http://purl.oclc.org/ooxml/officeDocument/relationships/slide" Target="slides/slide18.xml"/><Relationship Id="rId31" Type="http://purl.oclc.org/ooxml/officeDocument/relationships/slide" Target="slides/slide30.xml"/><Relationship Id="rId44" Type="http://purl.oclc.org/ooxml/officeDocument/relationships/notesMaster" Target="notesMasters/notesMaster1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slide" Target="slides/slide26.xml"/><Relationship Id="rId30" Type="http://purl.oclc.org/ooxml/officeDocument/relationships/slide" Target="slides/slide29.xml"/><Relationship Id="rId35" Type="http://purl.oclc.org/ooxml/officeDocument/relationships/slide" Target="slides/slide34.xml"/><Relationship Id="rId43" Type="http://purl.oclc.org/ooxml/officeDocument/relationships/slide" Target="slides/slide42.xml"/><Relationship Id="rId48" Type="http://purl.oclc.org/ooxml/officeDocument/relationships/tableStyles" Target="tableStyles.xml"/><Relationship Id="rId8" Type="http://purl.oclc.org/ooxml/officeDocument/relationships/slide" Target="slides/slide7.xml"/><Relationship Id="rId3" Type="http://purl.oclc.org/ooxml/officeDocument/relationships/slide" Target="slides/slide2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slide" Target="slides/slide24.xml"/><Relationship Id="rId33" Type="http://purl.oclc.org/ooxml/officeDocument/relationships/slide" Target="slides/slide32.xml"/><Relationship Id="rId38" Type="http://purl.oclc.org/ooxml/officeDocument/relationships/slide" Target="slides/slide37.xml"/><Relationship Id="rId46" Type="http://purl.oclc.org/ooxml/officeDocument/relationships/viewProps" Target="viewProps.xml"/><Relationship Id="rId20" Type="http://purl.oclc.org/ooxml/officeDocument/relationships/slide" Target="slides/slide19.xml"/><Relationship Id="rId41" Type="http://purl.oclc.org/ooxml/officeDocument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0796-F7B6-4738-B3D4-6D1DF12D22BC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C3EA-515D-40EA-BC1E-AE7971C0888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9179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purl.oclc.org/ooxml/officeDocument/relationships/slide" Target="../slides/slide25.xml"/><Relationship Id="rId1" Type="http://purl.oclc.org/ooxml/officeDocument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purl.oclc.org/ooxml/officeDocument/relationships/slide" Target="../slides/slide31.xml"/><Relationship Id="rId1" Type="http://purl.oclc.org/ooxml/officeDocument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purl.oclc.org/ooxml/officeDocument/relationships/slide" Target="../slides/slide34.xml"/><Relationship Id="rId1" Type="http://purl.oclc.org/ooxml/officeDocument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purl.oclc.org/ooxml/officeDocument/relationships/slide" Target="../slides/slide35.xml"/><Relationship Id="rId1" Type="http://purl.oclc.org/ooxml/officeDocument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purl.oclc.org/ooxml/officeDocument/relationships/slide" Target="../slides/slide38.xml"/><Relationship Id="rId1" Type="http://purl.oclc.org/ooxml/officeDocument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purl.oclc.org/ooxml/officeDocument/relationships/slide" Target="../slides/slide42.xml"/><Relationship Id="rId1" Type="http://purl.oclc.org/ooxml/officeDocument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purl.oclc.org/ooxml/officeDocument/relationships/slide" Target="../slides/slide3.xml"/><Relationship Id="rId1" Type="http://purl.oclc.org/ooxml/officeDocument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purl.oclc.org/ooxml/officeDocument/relationships/slide" Target="../slides/slide4.xml"/><Relationship Id="rId1" Type="http://purl.oclc.org/ooxml/officeDocument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purl.oclc.org/ooxml/officeDocument/relationships/slide" Target="../slides/slide5.xml"/><Relationship Id="rId1" Type="http://purl.oclc.org/ooxml/officeDocument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purl.oclc.org/ooxml/officeDocument/relationships/slide" Target="../slides/slide18.xml"/><Relationship Id="rId1" Type="http://purl.oclc.org/ooxml/officeDocument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purl.oclc.org/ooxml/officeDocument/relationships/slide" Target="../slides/slide21.xml"/><Relationship Id="rId1" Type="http://purl.oclc.org/ooxml/officeDocument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purl.oclc.org/ooxml/officeDocument/relationships/slide" Target="../slides/slide22.xml"/><Relationship Id="rId1" Type="http://purl.oclc.org/ooxml/officeDocument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purl.oclc.org/ooxml/officeDocument/relationships/slide" Target="../slides/slide23.xml"/><Relationship Id="rId1" Type="http://purl.oclc.org/ooxml/officeDocument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purl.oclc.org/ooxml/officeDocument/relationships/slide" Target="../slides/slide24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altLang="de-DE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1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75172171"/>
      </p:ext>
    </p:extLst>
  </p:cSld>
  <p:clrMapOvr>
    <a:masterClrMapping/>
  </p:clrMapOvr>
</p:notes>
</file>

<file path=ppt/notesSlides/notesSlide10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25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93044653"/>
      </p:ext>
    </p:extLst>
  </p:cSld>
  <p:clrMapOvr>
    <a:masterClrMapping/>
  </p:clrMapOvr>
</p:notes>
</file>

<file path=ppt/notesSlides/notesSlide1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31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53180070"/>
      </p:ext>
    </p:extLst>
  </p:cSld>
  <p:clrMapOvr>
    <a:masterClrMapping/>
  </p:clrMapOvr>
</p:notes>
</file>

<file path=ppt/notesSlides/notesSlide1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1EEBA-A90E-438D-9B15-CD1E0896ECD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077598"/>
      </p:ext>
    </p:extLst>
  </p:cSld>
  <p:clrMapOvr>
    <a:masterClrMapping/>
  </p:clrMapOvr>
</p:notes>
</file>

<file path=ppt/notesSlides/notesSlide1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35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642725126"/>
      </p:ext>
    </p:extLst>
  </p:cSld>
  <p:clrMapOvr>
    <a:masterClrMapping/>
  </p:clrMapOvr>
</p:notes>
</file>

<file path=ppt/notesSlides/notesSlide1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Firmen, die Absatzmarkt gesucht haben</a:t>
            </a:r>
          </a:p>
          <a:p>
            <a:endParaRPr lang="de-DE"/>
          </a:p>
          <a:p>
            <a:r>
              <a:rPr lang="de-DE"/>
              <a:t>Firmen</a:t>
            </a:r>
            <a:r>
              <a:rPr lang="de-DE" baseline="0%"/>
              <a:t>, die in der Slowakei produzieren wollen</a:t>
            </a:r>
          </a:p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5FA59-4A75-420F-963E-445FBC69B2AD}" type="slidenum">
              <a:rPr lang="de-AT" smtClean="0"/>
              <a:pPr/>
              <a:t>38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08688509"/>
      </p:ext>
    </p:extLst>
  </p:cSld>
  <p:clrMapOvr>
    <a:masterClrMapping/>
  </p:clrMapOvr>
</p:notes>
</file>

<file path=ppt/notesSlides/notesSlide1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42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48295514"/>
      </p:ext>
    </p:extLst>
  </p:cSld>
  <p:clrMapOvr>
    <a:masterClrMapping/>
  </p:clrMapOvr>
</p:notes>
</file>

<file path=ppt/notesSlides/notesSlide2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3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87441842"/>
      </p:ext>
    </p:extLst>
  </p:cSld>
  <p:clrMapOvr>
    <a:masterClrMapping/>
  </p:clrMapOvr>
</p:notes>
</file>

<file path=ppt/notesSlides/notesSlide3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1D078AA9-054D-13EC-16F2-F1D4604DC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060A666-C63A-8334-48DD-E4F1ED47F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11BC50-CE8A-7C5F-D778-05F70E5B9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D9EDDF-9514-05CC-523E-062166B59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4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89752860"/>
      </p:ext>
    </p:extLst>
  </p:cSld>
  <p:clrMapOvr>
    <a:masterClrMapping/>
  </p:clrMapOvr>
</p:notes>
</file>

<file path=ppt/notesSlides/notesSlide4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5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80740252"/>
      </p:ext>
    </p:extLst>
  </p:cSld>
  <p:clrMapOvr>
    <a:masterClrMapping/>
  </p:clrMapOvr>
</p:notes>
</file>

<file path=ppt/notesSlides/notesSlide5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49213" y="750888"/>
            <a:ext cx="6643688" cy="37385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072E9-E183-7D48-A867-284E15E172F7}" type="slidenum">
              <a:rPr lang="de-AT" altLang="de-DE" smtClean="0"/>
              <a:pPr/>
              <a:t>18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901361025"/>
      </p:ext>
    </p:extLst>
  </p:cSld>
  <p:clrMapOvr>
    <a:masterClrMapping/>
  </p:clrMapOvr>
</p:notes>
</file>

<file path=ppt/notesSlides/notesSlide6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3E7984-67BB-4ADF-A9DE-17271FAF4F1D}" type="slidenum">
              <a:rPr lang="de-AT" altLang="de-DE">
                <a:latin typeface="Arial" panose="020B0604020202020204" pitchFamily="34" charset="0"/>
              </a:rPr>
              <a:pPr eaLnBrk="1" hangingPunct="1"/>
              <a:t>21</a:t>
            </a:fld>
            <a:endParaRPr lang="de-AT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241943"/>
      </p:ext>
    </p:extLst>
  </p:cSld>
  <p:clrMapOvr>
    <a:masterClrMapping/>
  </p:clrMapOvr>
</p:notes>
</file>

<file path=ppt/notesSlides/notesSlide7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54088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54088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54088" rtl="0" eaLnBrk="1" fontAlgn="base" latinLnBrk="0" hangingPunct="1">
              <a:lnSpc>
                <a:spcPct val="100%"/>
              </a:lnSpc>
              <a:spcBef>
                <a:spcPct val="0%"/>
              </a:spcBef>
              <a:spcAft>
                <a:spcPct val="0%"/>
              </a:spcAft>
              <a:buClrTx/>
              <a:buSzTx/>
              <a:buFontTx/>
              <a:buNone/>
              <a:tabLst/>
              <a:defRPr/>
            </a:pPr>
            <a:fld id="{6F26A08F-47C5-4280-BED3-EA04762F8E67}" type="slidenum">
              <a:rPr kumimoji="0" lang="de-AT" altLang="de-DE" sz="1300" b="0" i="0" u="none" strike="noStrike" kern="1200" cap="none" spc="0" normalizeH="0" baseline="0%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954088" rtl="0" eaLnBrk="1" fontAlgn="base" latinLnBrk="0" hangingPunct="1">
                <a:lnSpc>
                  <a:spcPct val="100%"/>
                </a:lnSpc>
                <a:spcBef>
                  <a:spcPct val="0%"/>
                </a:spcBef>
                <a:spcAft>
                  <a:spcPct val="0%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AT" altLang="de-DE" sz="1300" b="0" i="0" u="none" strike="noStrike" kern="1200" cap="none" spc="0" normalizeH="0" baseline="0%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17897"/>
      </p:ext>
    </p:extLst>
  </p:cSld>
  <p:clrMapOvr>
    <a:masterClrMapping/>
  </p:clrMapOvr>
</p:notes>
</file>

<file path=ppt/notesSlides/notesSlide8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0890943"/>
      </p:ext>
    </p:extLst>
  </p:cSld>
  <p:clrMapOvr>
    <a:masterClrMapping/>
  </p:clrMapOvr>
</p:notes>
</file>

<file path=ppt/notesSlides/notesSlide9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6EA56-719C-4691-8234-3594E7823CC0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372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purl.oclc.org/ooxml/officeDocument/relationships/image" Target="../media/image2.svg"/><Relationship Id="rId2" Type="http://purl.oclc.org/ooxml/officeDocument/relationships/image" Target="../media/image1.png"/><Relationship Id="rId1" Type="http://purl.oclc.org/ooxml/officeDocument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purl.oclc.org/ooxml/officeDocument/relationships/image" Target="../media/image3.svg"/><Relationship Id="rId2" Type="http://purl.oclc.org/ooxml/officeDocument/relationships/image" Target="../media/image1.png"/><Relationship Id="rId1" Type="http://purl.oclc.org/ooxml/officeDocument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purl.oclc.org/ooxml/officeDocument/relationships/image" Target="../media/image3.svg"/><Relationship Id="rId2" Type="http://purl.oclc.org/ooxml/officeDocument/relationships/image" Target="../media/image1.png"/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2E92A-FF98-66C5-5CE2-2299D2D90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D6E68C2-9D07-0AC9-214F-245B1C03E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1C98E1C-FBC7-8BAC-1506-F7EB1956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6EAFEBD-40A1-BA23-5CF0-5BC57EE0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E8283C0-A1A0-F588-C83A-099ED7E6F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0190893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7A21E-AC1B-B51F-301F-F12B8642F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3968294-9C1D-0475-65F5-A8D0889C4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78E2741-DAD3-508B-83D0-03D10EA9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D96609-C705-4E62-7A0D-F64DD79E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26D8930-93CC-B100-3B05-56669392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3901498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F1CE1949-A97B-A22E-2AEC-BD15D12758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BC5380A-57CD-6BB6-342F-E789D107BC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39D20E6-2B23-CC99-FEF9-A8D60E593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0C4A8E-028E-5D7A-FF4B-1ED24CC9A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AF6597B-175D-DB34-66A7-D151A8C7C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6075794"/>
      </p:ext>
    </p:extLst>
  </p:cSld>
  <p:clrMapOvr>
    <a:masterClrMapping/>
  </p:clrMapOvr>
</p:sldLayout>
</file>

<file path=ppt/slideLayouts/slideLayout12.xml><?xml version="1.0" encoding="utf-8"?>
<p:sldLayout xmlns:a="http://purl.oclc.org/ooxml/drawingml/main" xmlns:r="http://purl.oclc.org/ooxml/officeDocument/relationships" xmlns:p="http://purl.oclc.org/ooxml/presentationml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0" y="0"/>
            <a:ext cx="12192000" cy="914400"/>
            <a:chOff x="0" y="0"/>
            <a:chExt cx="5760" cy="576"/>
          </a:xfrm>
        </p:grpSpPr>
        <p:sp>
          <p:nvSpPr>
            <p:cNvPr id="3" name="Text Box 8"/>
            <p:cNvSpPr txBox="1">
              <a:spLocks noChangeArrowheads="1"/>
            </p:cNvSpPr>
            <p:nvPr userDrawn="1"/>
          </p:nvSpPr>
          <p:spPr bwMode="auto">
            <a:xfrm>
              <a:off x="0" y="0"/>
              <a:ext cx="4560" cy="576"/>
            </a:xfrm>
            <a:prstGeom prst="rect">
              <a:avLst/>
            </a:prstGeom>
            <a:solidFill>
              <a:srgbClr val="D7D7D7"/>
            </a:solidFill>
            <a:ln w="9525">
              <a:noFill/>
              <a:miter lim="800%"/>
              <a:headEnd/>
              <a:tailEnd/>
            </a:ln>
          </p:spPr>
          <p:txBody>
            <a:bodyPr/>
            <a:lstStyle>
              <a:defPPr>
                <a:defRPr lang="de-AT"/>
              </a:defPPr>
              <a:lvl1pPr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spcAft>
                  <a:spcPts val="300"/>
                </a:spcAft>
                <a:defRPr/>
              </a:pPr>
              <a:endParaRPr lang="de-DE" sz="800" b="1">
                <a:latin typeface="Bookman Old Style" pitchFamily="18" charset="0"/>
              </a:endParaRPr>
            </a:p>
            <a:p>
              <a:pPr algn="ctr" eaLnBrk="0" hangingPunct="0">
                <a:defRPr/>
              </a:pPr>
              <a:r>
                <a:rPr lang="de-AT" sz="1800" b="1">
                  <a:latin typeface="CopprplGoth BT" pitchFamily="34" charset="0"/>
                </a:rPr>
                <a:t> </a:t>
              </a:r>
              <a:r>
                <a:rPr lang="de-AT" sz="2000" b="1">
                  <a:solidFill>
                    <a:srgbClr val="000000"/>
                  </a:solidFill>
                  <a:latin typeface="Garamond" pitchFamily="18" charset="0"/>
                </a:rPr>
                <a:t>VIEHBÖCK BREITER SCHENK </a:t>
              </a:r>
              <a:r>
                <a:rPr lang="de-AT" sz="1800" b="1">
                  <a:solidFill>
                    <a:srgbClr val="000000"/>
                  </a:solidFill>
                  <a:latin typeface="Garamond" pitchFamily="18" charset="0"/>
                </a:rPr>
                <a:t>&amp;</a:t>
              </a:r>
              <a:r>
                <a:rPr lang="de-AT" sz="2000" b="1">
                  <a:solidFill>
                    <a:srgbClr val="000000"/>
                  </a:solidFill>
                  <a:latin typeface="Garamond" pitchFamily="18" charset="0"/>
                </a:rPr>
                <a:t> NAU</a:t>
              </a:r>
            </a:p>
            <a:p>
              <a:pPr algn="ctr" eaLnBrk="0" hangingPunct="0">
                <a:lnSpc>
                  <a:spcPct val="128%"/>
                </a:lnSpc>
                <a:spcAft>
                  <a:spcPts val="1000"/>
                </a:spcAft>
                <a:defRPr/>
              </a:pPr>
              <a:r>
                <a:rPr lang="de-DE" sz="900" b="1">
                  <a:solidFill>
                    <a:srgbClr val="000000"/>
                  </a:solidFill>
                  <a:latin typeface="Garamond" pitchFamily="18" charset="0"/>
                </a:rPr>
                <a:t>R  E  C  H  T  S  A  N  W  Ä  L  T  E</a:t>
              </a:r>
            </a:p>
            <a:p>
              <a:pPr algn="ctr" eaLnBrk="0" hangingPunct="0">
                <a:lnSpc>
                  <a:spcPct val="128%"/>
                </a:lnSpc>
                <a:spcAft>
                  <a:spcPts val="1000"/>
                </a:spcAft>
                <a:defRPr/>
              </a:pPr>
              <a:endParaRPr lang="de-DE" sz="1200" b="1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sp>
          <p:nvSpPr>
            <p:cNvPr id="4" name="Text Box 9"/>
            <p:cNvSpPr txBox="1">
              <a:spLocks noChangeArrowheads="1"/>
            </p:cNvSpPr>
            <p:nvPr userDrawn="1"/>
          </p:nvSpPr>
          <p:spPr bwMode="auto">
            <a:xfrm>
              <a:off x="4552" y="0"/>
              <a:ext cx="1208" cy="576"/>
            </a:xfrm>
            <a:prstGeom prst="rect">
              <a:avLst/>
            </a:prstGeom>
            <a:solidFill>
              <a:srgbClr val="B20000"/>
            </a:solidFill>
            <a:ln w="9525">
              <a:noFill/>
              <a:miter lim="800%"/>
              <a:headEnd/>
              <a:tailEnd/>
            </a:ln>
          </p:spPr>
          <p:txBody>
            <a:bodyPr/>
            <a:lstStyle>
              <a:defPPr>
                <a:defRPr lang="de-AT"/>
              </a:defPPr>
              <a:lvl1pPr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%"/>
                </a:spcBef>
                <a:spcAft>
                  <a:spcPct val="0%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de-DE" sz="700" b="1">
                <a:latin typeface="Bookman Old Style" pitchFamily="18" charset="0"/>
              </a:endParaRPr>
            </a:p>
            <a:p>
              <a:pPr algn="ctr" eaLnBrk="0" hangingPunct="0">
                <a:defRPr/>
              </a:pPr>
              <a:endParaRPr lang="de-DE" sz="1400">
                <a:latin typeface="Garamond" pitchFamily="18" charset="0"/>
              </a:endParaRPr>
            </a:p>
          </p:txBody>
        </p:sp>
      </p:grpSp>
      <p:sp>
        <p:nvSpPr>
          <p:cNvPr id="5" name="Titel 1"/>
          <p:cNvSpPr txBox="1">
            <a:spLocks/>
          </p:cNvSpPr>
          <p:nvPr userDrawn="1"/>
        </p:nvSpPr>
        <p:spPr>
          <a:xfrm>
            <a:off x="476251" y="1643063"/>
            <a:ext cx="11239500" cy="2100262"/>
          </a:xfrm>
          <a:prstGeom prst="rect">
            <a:avLst/>
          </a:prstGeom>
        </p:spPr>
        <p:txBody>
          <a:bodyPr numCol="2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de-DE" sz="2400" cap="all" dirty="0">
              <a:ea typeface="Arial Unicode MS" pitchFamily="34" charset="-128"/>
            </a:endParaRPr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666712" y="4071942"/>
            <a:ext cx="11239579" cy="2100276"/>
          </a:xfrm>
          <a:prstGeom prst="rect">
            <a:avLst/>
          </a:prstGeom>
        </p:spPr>
        <p:txBody>
          <a:bodyPr numCol="2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de-DE" sz="2400" cap="all" dirty="0">
                <a:ea typeface="Arial Unicode MS" pitchFamily="34" charset="-128"/>
              </a:rPr>
            </a:br>
            <a:br>
              <a:rPr lang="de-DE" sz="2400" cap="all" dirty="0">
                <a:ea typeface="Arial Unicode MS" pitchFamily="34" charset="-128"/>
              </a:rPr>
            </a:br>
            <a:endParaRPr lang="de-DE" sz="2400" cap="all" dirty="0">
              <a:ea typeface="Arial Unicode MS" pitchFamily="34" charset="-128"/>
            </a:endParaRP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7D044-4A09-4689-B46C-E675E54F47A9}" type="datetimeFigureOut">
              <a:rPr lang="de-DE"/>
              <a:pPr>
                <a:defRPr/>
              </a:pPr>
              <a:t>18.03.2026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744F-B890-462A-8187-33AAB93C2C1C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7147005"/>
      </p:ext>
    </p:extLst>
  </p:cSld>
  <p:clrMapOvr>
    <a:masterClrMapping/>
  </p:clrMapOvr>
</p:sldLayout>
</file>

<file path=ppt/slideLayouts/slideLayout13.xml><?xml version="1.0" encoding="utf-8"?>
<p:sldLayout xmlns:a="http://purl.oclc.org/ooxml/drawingml/main" xmlns:r="http://purl.oclc.org/ooxml/officeDocument/relationships" xmlns:p="http://purl.oclc.org/ooxml/presentationml/main" showMasterSp="0" userDrawn="1">
  <p:cSld name="Title-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975918B-6A55-66B8-15FC-75118FF0B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8" y="512763"/>
            <a:ext cx="822969" cy="431800"/>
          </a:xfrm>
          <a:prstGeom prst="rect">
            <a:avLst/>
          </a:prstGeom>
        </p:spPr>
      </p:pic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1D6EB27-87A8-B733-591D-9121DF9012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3746183"/>
            <a:ext cx="11160124" cy="1692771"/>
          </a:xfrm>
        </p:spPr>
        <p:txBody>
          <a:bodyPr wrap="square" anchor="b" anchorCtr="0">
            <a:noAutofit/>
          </a:bodyPr>
          <a:lstStyle>
            <a:lvl1pPr>
              <a:spcAft>
                <a:spcPts val="0"/>
              </a:spcAft>
              <a:defRPr sz="5500" b="1">
                <a:latin typeface="+mn-lt"/>
              </a:defRPr>
            </a:lvl1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title,</a:t>
            </a:r>
          </a:p>
          <a:p>
            <a:pPr lvl="0"/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use</a:t>
            </a:r>
            <a:r>
              <a:rPr lang="de-DE" dirty="0"/>
              <a:t> multi-line.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93DA789-3CA7-51DD-7576-91B47A2FC6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938" y="5707876"/>
            <a:ext cx="11160125" cy="276999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1800" b="0">
                <a:latin typeface="+mj-lt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speaker</a:t>
            </a:r>
            <a:r>
              <a:rPr lang="de-DE" dirty="0"/>
              <a:t> | 00.00.0000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37BE615-76C3-14AD-8B7F-0AE4B40691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8" y="2794000"/>
            <a:ext cx="1559276" cy="757386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none" lIns="144000" rIns="144000">
            <a:spAutoFit/>
          </a:bodyPr>
          <a:lstStyle>
            <a:lvl1pPr algn="l">
              <a:defRPr sz="3500" baseline="0%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Topic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722FE33-75F8-202D-879E-33634F925DDC}"/>
              </a:ext>
            </a:extLst>
          </p:cNvPr>
          <p:cNvSpPr txBox="1"/>
          <p:nvPr userDrawn="1"/>
        </p:nvSpPr>
        <p:spPr>
          <a:xfrm>
            <a:off x="-354923" y="38744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0FF83760-C6D3-0840-E271-8A1E89081F4F}"/>
              </a:ext>
            </a:extLst>
          </p:cNvPr>
          <p:cNvSpPr txBox="1"/>
          <p:nvPr userDrawn="1"/>
        </p:nvSpPr>
        <p:spPr>
          <a:xfrm>
            <a:off x="-354923" y="82321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6,9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28F43E7-F9BF-8168-A0E6-3BBB3FED5231}"/>
              </a:ext>
            </a:extLst>
          </p:cNvPr>
          <p:cNvSpPr txBox="1"/>
          <p:nvPr userDrawn="1"/>
        </p:nvSpPr>
        <p:spPr>
          <a:xfrm>
            <a:off x="-354923" y="150425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2715615-0275-9AD5-4CC3-EAB439E06871}"/>
              </a:ext>
            </a:extLst>
          </p:cNvPr>
          <p:cNvSpPr txBox="1"/>
          <p:nvPr userDrawn="1"/>
        </p:nvSpPr>
        <p:spPr>
          <a:xfrm>
            <a:off x="-354923" y="586432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7,1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327ABE4-35B3-30B5-DDD2-1787800F80EA}"/>
              </a:ext>
            </a:extLst>
          </p:cNvPr>
          <p:cNvSpPr txBox="1"/>
          <p:nvPr userDrawn="1"/>
        </p:nvSpPr>
        <p:spPr>
          <a:xfrm>
            <a:off x="-354923" y="618579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F05EAD8-66A4-9949-374F-B6E651947516}"/>
              </a:ext>
            </a:extLst>
          </p:cNvPr>
          <p:cNvSpPr txBox="1"/>
          <p:nvPr userDrawn="1"/>
        </p:nvSpPr>
        <p:spPr>
          <a:xfrm>
            <a:off x="-354923" y="640407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4347855-D593-CB9E-DA1C-0E5479147F23}"/>
              </a:ext>
            </a:extLst>
          </p:cNvPr>
          <p:cNvSpPr txBox="1"/>
          <p:nvPr userDrawn="1"/>
        </p:nvSpPr>
        <p:spPr>
          <a:xfrm rot="16200000">
            <a:off x="346520" y="-345976"/>
            <a:ext cx="2468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0FEAE5B-6851-2F2B-8AAB-B3B967B54018}"/>
              </a:ext>
            </a:extLst>
          </p:cNvPr>
          <p:cNvSpPr txBox="1"/>
          <p:nvPr userDrawn="1"/>
        </p:nvSpPr>
        <p:spPr>
          <a:xfrm rot="16200000">
            <a:off x="11504260" y="-345976"/>
            <a:ext cx="2468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</a:t>
            </a:r>
          </a:p>
        </p:txBody>
      </p:sp>
    </p:spTree>
    <p:extLst>
      <p:ext uri="{BB962C8B-B14F-4D97-AF65-F5344CB8AC3E}">
        <p14:creationId xmlns:p14="http://schemas.microsoft.com/office/powerpoint/2010/main" val="3683125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purl.oclc.org/ooxml/drawingml/main" xmlns:r="http://purl.oclc.org/ooxml/officeDocument/relationships" xmlns:p="http://purl.oclc.org/ooxml/presentationml/main" showMasterSp="0" userDrawn="1">
  <p:cSld name="Empt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7CF27-1B65-CA88-65CC-246C91AC80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Empty-Slide.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6EEC11-22FD-0E40-8598-17BC47A68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This is a footer.</a:t>
            </a:r>
            <a:endParaRPr lang="de-DE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DEF71275-0ACA-404F-4CFB-6A782BEA2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7980" y="6308725"/>
            <a:ext cx="2580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aseline="0%">
                <a:solidFill>
                  <a:schemeClr val="tx1"/>
                </a:solidFill>
              </a:defRPr>
            </a:lvl1pPr>
          </a:lstStyle>
          <a:p>
            <a:fld id="{FF3C9632-B5FD-47A0-985E-39067D16BAA1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477F8C03-CFEE-FBED-63D3-9F7743D9323F}"/>
              </a:ext>
            </a:extLst>
          </p:cNvPr>
          <p:cNvCxnSpPr>
            <a:cxnSpLocks/>
          </p:cNvCxnSpPr>
          <p:nvPr userDrawn="1"/>
        </p:nvCxnSpPr>
        <p:spPr>
          <a:xfrm>
            <a:off x="11420815" y="6508750"/>
            <a:ext cx="255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8EEA0C2-B2E3-44AC-4BAD-01BDE2A12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9" y="6308726"/>
            <a:ext cx="417511" cy="2190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D1B482F-3BA2-2E1F-4933-4C9BB4FC4E5F}"/>
              </a:ext>
            </a:extLst>
          </p:cNvPr>
          <p:cNvSpPr txBox="1"/>
          <p:nvPr userDrawn="1"/>
        </p:nvSpPr>
        <p:spPr>
          <a:xfrm>
            <a:off x="-354923" y="38744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C6D05FF-9577-1807-0BBF-DB49FB3394DB}"/>
              </a:ext>
            </a:extLst>
          </p:cNvPr>
          <p:cNvSpPr txBox="1"/>
          <p:nvPr userDrawn="1"/>
        </p:nvSpPr>
        <p:spPr>
          <a:xfrm>
            <a:off x="-354923" y="82321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6,9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48836C-40A2-01AB-8F59-68A2B994BCF5}"/>
              </a:ext>
            </a:extLst>
          </p:cNvPr>
          <p:cNvSpPr txBox="1"/>
          <p:nvPr userDrawn="1"/>
        </p:nvSpPr>
        <p:spPr>
          <a:xfrm>
            <a:off x="-354923" y="150425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5,0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4516260-A4DC-7760-47FD-50421F532012}"/>
              </a:ext>
            </a:extLst>
          </p:cNvPr>
          <p:cNvSpPr txBox="1"/>
          <p:nvPr userDrawn="1"/>
        </p:nvSpPr>
        <p:spPr>
          <a:xfrm>
            <a:off x="-354923" y="618579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8,0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B355F3E-BBC7-9C02-EB41-218984C87E1A}"/>
              </a:ext>
            </a:extLst>
          </p:cNvPr>
          <p:cNvSpPr txBox="1"/>
          <p:nvPr userDrawn="1"/>
        </p:nvSpPr>
        <p:spPr>
          <a:xfrm>
            <a:off x="-354923" y="640407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7512C52-BB72-A7CB-9073-0C3EAFCE6D2B}"/>
              </a:ext>
            </a:extLst>
          </p:cNvPr>
          <p:cNvSpPr txBox="1"/>
          <p:nvPr userDrawn="1"/>
        </p:nvSpPr>
        <p:spPr>
          <a:xfrm>
            <a:off x="-354923" y="586432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7,1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2A06A9D-66D0-AA62-0382-0C2B319F9E9C}"/>
              </a:ext>
            </a:extLst>
          </p:cNvPr>
          <p:cNvSpPr txBox="1"/>
          <p:nvPr userDrawn="1"/>
        </p:nvSpPr>
        <p:spPr>
          <a:xfrm rot="16200000">
            <a:off x="346520" y="-345976"/>
            <a:ext cx="2468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D679E90-8E77-5FDA-F280-35F724FDAD24}"/>
              </a:ext>
            </a:extLst>
          </p:cNvPr>
          <p:cNvSpPr txBox="1"/>
          <p:nvPr userDrawn="1"/>
        </p:nvSpPr>
        <p:spPr>
          <a:xfrm rot="16200000">
            <a:off x="11504260" y="-345976"/>
            <a:ext cx="2468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</a:t>
            </a:r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11DCB406-9983-5547-740A-918484A81E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015254"/>
            <a:ext cx="11160124" cy="276999"/>
          </a:xfrm>
        </p:spPr>
        <p:txBody>
          <a:bodyPr wrap="square">
            <a:noAutofit/>
          </a:bodyPr>
          <a:lstStyle>
            <a:lvl1pPr>
              <a:spcAft>
                <a:spcPts val="0"/>
              </a:spcAft>
              <a:defRPr sz="1800" baseline="0%">
                <a:latin typeface="+mj-lt"/>
              </a:defRPr>
            </a:lvl1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subline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225603"/>
      </p:ext>
    </p:extLst>
  </p:cSld>
  <p:clrMapOvr>
    <a:masterClrMapping/>
  </p:clrMapOvr>
</p:sldLayout>
</file>

<file path=ppt/slideLayouts/slideLayout15.xml><?xml version="1.0" encoding="utf-8"?>
<p:sldLayout xmlns:a="http://purl.oclc.org/ooxml/drawingml/main" xmlns:r="http://purl.oclc.org/ooxml/officeDocument/relationships" xmlns:p="http://purl.oclc.org/ooxml/presentationml/main" showMasterSp="0" userDrawn="1">
  <p:cSld name="Content-slide (1x)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4C36A-7320-52D5-A8EF-CD4F2F556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893" y="512763"/>
            <a:ext cx="11160171" cy="4318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Content-</a:t>
            </a:r>
            <a:r>
              <a:rPr lang="de-DE" dirty="0" err="1"/>
              <a:t>slide</a:t>
            </a:r>
            <a:r>
              <a:rPr lang="de-DE" dirty="0"/>
              <a:t>. (1x)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C36234F-8017-2589-FDC7-C1FAB18E5F75}"/>
              </a:ext>
            </a:extLst>
          </p:cNvPr>
          <p:cNvSpPr txBox="1"/>
          <p:nvPr userDrawn="1"/>
        </p:nvSpPr>
        <p:spPr>
          <a:xfrm>
            <a:off x="-354923" y="387449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8,1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C8F4524A-769C-362A-BBF3-73E5A7D27504}"/>
              </a:ext>
            </a:extLst>
          </p:cNvPr>
          <p:cNvSpPr txBox="1"/>
          <p:nvPr userDrawn="1"/>
        </p:nvSpPr>
        <p:spPr>
          <a:xfrm>
            <a:off x="-354923" y="823217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6,9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AE7B081-B587-75C7-068E-540B3FD37C5E}"/>
              </a:ext>
            </a:extLst>
          </p:cNvPr>
          <p:cNvSpPr txBox="1"/>
          <p:nvPr userDrawn="1"/>
        </p:nvSpPr>
        <p:spPr>
          <a:xfrm>
            <a:off x="-354923" y="150425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5,0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52F95AE-5FA6-D42F-873C-60D108EF107F}"/>
              </a:ext>
            </a:extLst>
          </p:cNvPr>
          <p:cNvSpPr txBox="1"/>
          <p:nvPr userDrawn="1"/>
        </p:nvSpPr>
        <p:spPr>
          <a:xfrm>
            <a:off x="-354923" y="5864323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7,1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87757355-90A7-9E38-7BF5-2F44A843201A}"/>
              </a:ext>
            </a:extLst>
          </p:cNvPr>
          <p:cNvSpPr txBox="1"/>
          <p:nvPr userDrawn="1"/>
        </p:nvSpPr>
        <p:spPr>
          <a:xfrm>
            <a:off x="-354923" y="6185792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8,0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664B476-FE22-FCDD-13A2-641EFD6A903A}"/>
              </a:ext>
            </a:extLst>
          </p:cNvPr>
          <p:cNvSpPr txBox="1"/>
          <p:nvPr userDrawn="1"/>
        </p:nvSpPr>
        <p:spPr>
          <a:xfrm>
            <a:off x="-354923" y="6404074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8,6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AC37F487-4857-F895-4AD3-9BA01033290C}"/>
              </a:ext>
            </a:extLst>
          </p:cNvPr>
          <p:cNvSpPr txBox="1"/>
          <p:nvPr userDrawn="1"/>
        </p:nvSpPr>
        <p:spPr>
          <a:xfrm rot="16200000">
            <a:off x="346520" y="-345976"/>
            <a:ext cx="2468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EE8309EF-11FF-A7A6-D6CA-ACBDEBA14DD5}"/>
              </a:ext>
            </a:extLst>
          </p:cNvPr>
          <p:cNvSpPr txBox="1"/>
          <p:nvPr userDrawn="1"/>
        </p:nvSpPr>
        <p:spPr>
          <a:xfrm rot="16200000">
            <a:off x="11504260" y="-345976"/>
            <a:ext cx="246862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000" b="0" i="0" u="none" strike="noStrike" kern="1200" cap="none" spc="0" normalizeH="0" baseline="0%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15,5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055C5DF6-F526-181E-C1BF-CDAB0318524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5938" y="1628775"/>
            <a:ext cx="11158775" cy="435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77" name="Grafik 76">
            <a:extLst>
              <a:ext uri="{FF2B5EF4-FFF2-40B4-BE49-F238E27FC236}">
                <a16:creationId xmlns:a16="http://schemas.microsoft.com/office/drawing/2014/main" id="{BD54D4CB-BE01-1CC2-89D1-CD4E75C499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5939" y="6308726"/>
            <a:ext cx="417511" cy="219062"/>
          </a:xfrm>
          <a:prstGeom prst="rect">
            <a:avLst/>
          </a:prstGeom>
        </p:spPr>
      </p:pic>
      <p:sp>
        <p:nvSpPr>
          <p:cNvPr id="18" name="Foliennummernplatzhalter 2">
            <a:extLst>
              <a:ext uri="{FF2B5EF4-FFF2-40B4-BE49-F238E27FC236}">
                <a16:creationId xmlns:a16="http://schemas.microsoft.com/office/drawing/2014/main" id="{1D921FAD-8F9B-42AD-E0DC-11ABDA480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7980" y="6308725"/>
            <a:ext cx="2580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ctr">
              <a:defRPr sz="1000" baseline="0%">
                <a:solidFill>
                  <a:schemeClr val="tx1"/>
                </a:solidFill>
              </a:defRPr>
            </a:lvl1pPr>
          </a:lstStyle>
          <a:p>
            <a:fld id="{FF3C9632-B5FD-47A0-985E-39067D16BAA1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1E5DEF7-21E9-AC61-19DB-6C3362C6CE56}"/>
              </a:ext>
            </a:extLst>
          </p:cNvPr>
          <p:cNvCxnSpPr>
            <a:cxnSpLocks/>
          </p:cNvCxnSpPr>
          <p:nvPr userDrawn="1"/>
        </p:nvCxnSpPr>
        <p:spPr>
          <a:xfrm>
            <a:off x="11420815" y="6508750"/>
            <a:ext cx="255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E58E5D17-7D6D-B858-EA28-97261542E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08725"/>
            <a:ext cx="50895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aseline="0%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/>
              <a:t>This is a footer.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1711178E-DD6A-CCE5-2B39-3689445EAF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5939" y="1015254"/>
            <a:ext cx="11158774" cy="276999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800" baseline="0%">
                <a:latin typeface="+mj-lt"/>
              </a:defRPr>
            </a:lvl1pPr>
          </a:lstStyle>
          <a:p>
            <a:pPr lvl="0"/>
            <a:r>
              <a:rPr lang="de-DE" dirty="0"/>
              <a:t>This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subline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1203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6DE66-0435-9A4C-20F9-73E16B9BD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79B133-DD95-7831-BFAF-40D5DA14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B1792C-E8DB-213C-F171-7BB19923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0DAF0E6-1181-E42D-B71A-ACE78C62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4C25CF-6C06-0713-4E98-A9FFB95F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6902377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C9E0F-5EE8-3EF4-31AC-B0EB5981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7C22125-16A5-B7F1-741A-30FF8E869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F348D39-60CE-C201-1F74-B6EB57AA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08FA91-D9E8-66D4-1A60-E1B8FDF99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B8AAA01-D3B2-08B2-C056-DF0BE5D0C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008206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5DA28-236F-CD8E-8284-6C02A609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DFBA1B0-01B5-B5D5-4E1D-0EBE3742F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270C296-F578-2EA6-AF84-08325AABC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A8EF59A-B66D-7E78-E9C6-DD5ACDE9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E53EFDC-737F-A424-0710-45D93B6E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70AC8424-ED96-EF9B-47FC-65A60B69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3199894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559F18-42CC-0F6A-558F-7CB17A6E3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ECB58D-4FC2-367F-410C-268E0A50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2833045-B16C-390B-A4E8-C28459CFE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D05B17F-CEB4-FBD9-99C0-A107DD29DA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CAC2632E-7BCF-0F2A-5768-FE0F0213A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3979F62-9E34-5827-9FAD-B91F9DB49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DE9AD27-AB9C-889A-ECF8-4B1FAB224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4203C203-0536-F091-2BE9-AE94140D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613508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093AA-C94F-2168-5E4A-AAA68907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0A4A9EF-3E2D-4227-5F52-96DE8154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44A76EA-4364-523A-856C-196FC52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2D281EC-84C9-A3ED-8764-AD328CC58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4237294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DA27170-D001-4C1E-7D67-2B0ECA7D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7E15275-8D5C-E91F-323B-7778A7246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F7CFED2-16BB-65D8-9720-0D9C5B5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981259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C7C23-3D33-E4CC-A5E4-6488068DA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6B5237C-8FA4-DD8E-9C6C-AFDA22AEF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06F90AC-3C8E-2E14-ABAF-343AA199F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9D7A2C7-DABE-4ACE-085A-6365A521C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E6D797E-F113-88CC-2E56-BADD0BFC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0D4835B-EC95-68FB-4996-54EF7624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1165373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46B95-AE8B-F920-E94B-7A419B40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800E706C-AA57-CD51-6FE6-DA3AD9A68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DEEC18-D0ED-AAFD-E807-F020BEC95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D28AFFD-EAB4-DDB8-37B9-8D9865AC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F64E9AC-3DDC-901C-79F8-8C5437018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27CDFDC-2BA9-5593-AE8F-7296E53C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322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13" Type="http://purl.oclc.org/ooxml/officeDocument/relationships/slideLayout" Target="../slideLayouts/slideLayout13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slideLayout" Target="../slideLayouts/slideLayout12.xml"/><Relationship Id="rId2" Type="http://purl.oclc.org/ooxml/officeDocument/relationships/slideLayout" Target="../slideLayouts/slideLayout2.xml"/><Relationship Id="rId16" Type="http://purl.oclc.org/ooxml/officeDocument/relationships/theme" Target="../theme/theme1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5" Type="http://purl.oclc.org/ooxml/officeDocument/relationships/slideLayout" Target="../slideLayouts/slideLayout1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Relationship Id="rId14" Type="http://purl.oclc.org/ooxml/officeDocument/relationships/slideLayout" Target="../slideLayouts/slideLayout14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CA5520B-0CA3-5FE3-B7AD-A68270D7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B23D120-A385-81F7-8607-4DFE6558A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280742D-7FE2-9D33-C5D6-60A5835BF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ADFE546A-5A7F-4FCD-B4F3-FD6E25962B73}" type="datetimeFigureOut">
              <a:rPr lang="sk-SK" smtClean="0"/>
              <a:t>18.03.2026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79B304A-FB10-C020-B796-1E8C12FBE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C017546-E7D0-EF0C-B4ED-2F7D30B89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9FD22F36-43F1-4756-9C99-0DC91397C39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548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purl.oclc.org/ooxml/officeDocument/relationships/image" Target="../media/image9.png"/><Relationship Id="rId3" Type="http://purl.oclc.org/ooxml/officeDocument/relationships/image" Target="../media/image4.png"/><Relationship Id="rId7" Type="http://purl.oclc.org/ooxml/officeDocument/relationships/image" Target="../media/image8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2.xml"/><Relationship Id="rId6" Type="http://purl.oclc.org/ooxml/officeDocument/relationships/image" Target="../media/image7.png"/><Relationship Id="rId5" Type="http://purl.oclc.org/ooxml/officeDocument/relationships/image" Target="../media/image6.png"/><Relationship Id="rId4" Type="http://purl.oclc.org/ooxml/officeDocument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hyperlink" Target="https://economy-finance.ec.europa.eu/economic-forecast-and-surveys/economic-forecasts/autumn-2025-economic-forecast-shows-continued-growth-despite-challenging-environment_en#forecast-for-eu-countries" TargetMode="External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Relationship Id="rId4" Type="http://purl.oclc.org/ooxml/officeDocument/relationships/hyperlink" Target="http://www.mzv.sk/sk/web/vieden/podpora-podnikania/podujatia-velvyslanectva" TargetMode="Externa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purl.oclc.org/ooxml/officeDocument/relationships/image" Target="../media/image17.png"/><Relationship Id="rId2" Type="http://purl.oclc.org/ooxml/officeDocument/relationships/notesSlide" Target="../notesSlides/notesSlide5.xml"/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4.png"/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purl.oclc.org/ooxml/officeDocument/relationships/notesSlide" Target="../notesSlides/notesSlide6.xml"/><Relationship Id="rId1" Type="http://purl.oclc.org/ooxml/officeDocument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purl.oclc.org/ooxml/officeDocument/relationships/image" Target="../media/image18.png"/><Relationship Id="rId2" Type="http://purl.oclc.org/ooxml/officeDocument/relationships/notesSlide" Target="../notesSlides/notesSlide7.xml"/><Relationship Id="rId1" Type="http://purl.oclc.org/ooxml/officeDocument/relationships/slideLayout" Target="../slideLayouts/slideLayout2.xml"/><Relationship Id="rId5" Type="http://purl.oclc.org/ooxml/officeDocument/relationships/image" Target="../media/image20.png"/><Relationship Id="rId4" Type="http://purl.oclc.org/ooxml/officeDocument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purl.oclc.org/ooxml/officeDocument/relationships/image" Target="../media/image21.png"/><Relationship Id="rId2" Type="http://purl.oclc.org/ooxml/officeDocument/relationships/notesSlide" Target="../notesSlides/notesSlide8.xml"/><Relationship Id="rId1" Type="http://purl.oclc.org/ooxml/officeDocument/relationships/slideLayout" Target="../slideLayouts/slideLayout6.xml"/><Relationship Id="rId4" Type="http://purl.oclc.org/ooxml/officeDocument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purl.oclc.org/ooxml/officeDocument/relationships/image" Target="../media/image23.png"/><Relationship Id="rId2" Type="http://purl.oclc.org/ooxml/officeDocument/relationships/notesSlide" Target="../notesSlides/notesSlide9.xml"/><Relationship Id="rId1" Type="http://purl.oclc.org/ooxml/officeDocument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purl.oclc.org/ooxml/officeDocument/relationships/image" Target="../media/image24.png"/><Relationship Id="rId2" Type="http://purl.oclc.org/ooxml/officeDocument/relationships/notesSlide" Target="../notesSlides/notesSlide10.xml"/><Relationship Id="rId1" Type="http://purl.oclc.org/ooxml/officeDocument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10.png"/><Relationship Id="rId2" Type="http://purl.oclc.org/ooxml/officeDocument/relationships/notesSlide" Target="../notesSlides/notesSlide2.xml"/><Relationship Id="rId1" Type="http://purl.oclc.org/ooxml/officeDocument/relationships/slideLayout" Target="../slideLayouts/slideLayout2.xml"/><Relationship Id="rId5" Type="http://purl.oclc.org/ooxml/officeDocument/relationships/image" Target="../media/image9.png"/><Relationship Id="rId4" Type="http://purl.oclc.org/ooxml/officeDocument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purl.oclc.org/ooxml/officeDocument/relationships/image" Target="../media/image25.png"/><Relationship Id="rId2" Type="http://purl.oclc.org/ooxml/officeDocument/relationships/notesSlide" Target="../notesSlides/notesSlide11.xml"/><Relationship Id="rId1" Type="http://purl.oclc.org/ooxml/officeDocument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8" Type="http://purl.oclc.org/ooxml/officeDocument/relationships/image" Target="../media/image29.svg"/><Relationship Id="rId13" Type="http://purl.oclc.org/ooxml/officeDocument/relationships/image" Target="../media/image33.jpeg"/><Relationship Id="rId3" Type="http://purl.oclc.org/ooxml/officeDocument/relationships/image" Target="../media/image26.png"/><Relationship Id="rId7" Type="http://purl.oclc.org/ooxml/officeDocument/relationships/image" Target="../media/image28.png"/><Relationship Id="rId12" Type="http://purl.oclc.org/ooxml/officeDocument/relationships/image" Target="../media/image32.png"/><Relationship Id="rId2" Type="http://purl.oclc.org/ooxml/officeDocument/relationships/notesSlide" Target="../notesSlides/notesSlide12.xml"/><Relationship Id="rId1" Type="http://purl.oclc.org/ooxml/officeDocument/relationships/slideLayout" Target="../slideLayouts/slideLayout14.xml"/><Relationship Id="rId6" Type="http://purl.oclc.org/ooxml/officeDocument/relationships/hyperlink" Target="https://www.linkedin.com/in/bruno-stefanik-188b2218/" TargetMode="External"/><Relationship Id="rId11" Type="http://purl.oclc.org/ooxml/officeDocument/relationships/hyperlink" Target="https://www.linkedin.com/in/katarina-matulnikova-4346671a1/" TargetMode="External"/><Relationship Id="rId5" Type="http://purl.oclc.org/ooxml/officeDocument/relationships/hyperlink" Target="mailto:bruno.stefanik@wolftheiss.com" TargetMode="External"/><Relationship Id="rId10" Type="http://purl.oclc.org/ooxml/officeDocument/relationships/image" Target="../media/image31.svg"/><Relationship Id="rId4" Type="http://purl.oclc.org/ooxml/officeDocument/relationships/image" Target="../media/image27.svg"/><Relationship Id="rId9" Type="http://purl.oclc.org/ooxml/officeDocument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purl.oclc.org/ooxml/officeDocument/relationships/image" Target="../media/image34.jpeg"/><Relationship Id="rId2" Type="http://purl.oclc.org/ooxml/officeDocument/relationships/notesSlide" Target="../notesSlides/notesSlide13.xml"/><Relationship Id="rId1" Type="http://purl.oclc.org/ooxml/officeDocument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purl.oclc.org/ooxml/officeDocument/relationships/image" Target="../media/image36.png"/><Relationship Id="rId2" Type="http://purl.oclc.org/ooxml/officeDocument/relationships/image" Target="../media/image35.png"/><Relationship Id="rId1" Type="http://purl.oclc.org/ooxml/officeDocument/relationships/slideLayout" Target="../slideLayouts/slideLayout7.xml"/><Relationship Id="rId5" Type="http://purl.oclc.org/ooxml/officeDocument/relationships/image" Target="../media/image38.png"/><Relationship Id="rId4" Type="http://purl.oclc.org/ooxml/officeDocument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purl.oclc.org/ooxml/officeDocument/relationships/image" Target="../media/image45.svg"/><Relationship Id="rId3" Type="http://purl.oclc.org/ooxml/officeDocument/relationships/image" Target="../media/image40.png"/><Relationship Id="rId7" Type="http://purl.oclc.org/ooxml/officeDocument/relationships/image" Target="../media/image44.png"/><Relationship Id="rId12" Type="http://purl.oclc.org/ooxml/officeDocument/relationships/image" Target="../media/image49.svg"/><Relationship Id="rId2" Type="http://purl.oclc.org/ooxml/officeDocument/relationships/image" Target="../media/image39.png"/><Relationship Id="rId1" Type="http://purl.oclc.org/ooxml/officeDocument/relationships/slideLayout" Target="../slideLayouts/slideLayout7.xml"/><Relationship Id="rId6" Type="http://purl.oclc.org/ooxml/officeDocument/relationships/image" Target="../media/image43.png"/><Relationship Id="rId11" Type="http://purl.oclc.org/ooxml/officeDocument/relationships/image" Target="../media/image48.png"/><Relationship Id="rId5" Type="http://purl.oclc.org/ooxml/officeDocument/relationships/image" Target="../media/image42.png"/><Relationship Id="rId10" Type="http://purl.oclc.org/ooxml/officeDocument/relationships/image" Target="../media/image47.png"/><Relationship Id="rId4" Type="http://purl.oclc.org/ooxml/officeDocument/relationships/image" Target="../media/image41.png"/><Relationship Id="rId9" Type="http://purl.oclc.org/ooxml/officeDocument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8" Type="http://purl.oclc.org/ooxml/officeDocument/relationships/image" Target="../media/image55.jpeg"/><Relationship Id="rId13" Type="http://purl.oclc.org/ooxml/officeDocument/relationships/image" Target="../media/image60.png"/><Relationship Id="rId18" Type="http://purl.oclc.org/ooxml/officeDocument/relationships/image" Target="../media/image65.png"/><Relationship Id="rId3" Type="http://purl.oclc.org/ooxml/officeDocument/relationships/image" Target="../media/image50.png"/><Relationship Id="rId21" Type="http://purl.oclc.org/ooxml/officeDocument/relationships/image" Target="../media/image68.png"/><Relationship Id="rId7" Type="http://purl.oclc.org/ooxml/officeDocument/relationships/image" Target="../media/image54.png"/><Relationship Id="rId12" Type="http://purl.oclc.org/ooxml/officeDocument/relationships/image" Target="../media/image59.png"/><Relationship Id="rId17" Type="http://purl.oclc.org/ooxml/officeDocument/relationships/image" Target="../media/image64.png"/><Relationship Id="rId2" Type="http://purl.oclc.org/ooxml/officeDocument/relationships/notesSlide" Target="../notesSlides/notesSlide14.xml"/><Relationship Id="rId16" Type="http://purl.oclc.org/ooxml/officeDocument/relationships/image" Target="../media/image63.png"/><Relationship Id="rId20" Type="http://purl.oclc.org/ooxml/officeDocument/relationships/image" Target="../media/image67.png"/><Relationship Id="rId1" Type="http://purl.oclc.org/ooxml/officeDocument/relationships/slideLayout" Target="../slideLayouts/slideLayout2.xml"/><Relationship Id="rId6" Type="http://purl.oclc.org/ooxml/officeDocument/relationships/image" Target="../media/image53.png"/><Relationship Id="rId11" Type="http://purl.oclc.org/ooxml/officeDocument/relationships/image" Target="../media/image58.png"/><Relationship Id="rId5" Type="http://purl.oclc.org/ooxml/officeDocument/relationships/image" Target="../media/image52.png"/><Relationship Id="rId15" Type="http://purl.oclc.org/ooxml/officeDocument/relationships/image" Target="../media/image62.png"/><Relationship Id="rId23" Type="http://purl.oclc.org/ooxml/officeDocument/relationships/image" Target="../media/image70.png"/><Relationship Id="rId10" Type="http://purl.oclc.org/ooxml/officeDocument/relationships/image" Target="../media/image57.jpeg"/><Relationship Id="rId19" Type="http://purl.oclc.org/ooxml/officeDocument/relationships/image" Target="../media/image66.png"/><Relationship Id="rId4" Type="http://purl.oclc.org/ooxml/officeDocument/relationships/image" Target="../media/image51.png"/><Relationship Id="rId9" Type="http://purl.oclc.org/ooxml/officeDocument/relationships/image" Target="../media/image56.png"/><Relationship Id="rId14" Type="http://purl.oclc.org/ooxml/officeDocument/relationships/image" Target="../media/image61.png"/><Relationship Id="rId22" Type="http://purl.oclc.org/ooxml/officeDocument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2" Type="http://purl.oclc.org/ooxml/officeDocument/relationships/image" Target="../media/image71.png"/><Relationship Id="rId1" Type="http://purl.oclc.org/ooxml/officeDocument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11.png"/><Relationship Id="rId7" Type="http://purl.oclc.org/ooxml/officeDocument/relationships/image" Target="../media/image9.png"/><Relationship Id="rId2" Type="http://purl.oclc.org/ooxml/officeDocument/relationships/notesSlide" Target="../notesSlides/notesSlide3.xml"/><Relationship Id="rId1" Type="http://purl.oclc.org/ooxml/officeDocument/relationships/slideLayout" Target="../slideLayouts/slideLayout2.xml"/><Relationship Id="rId6" Type="http://purl.oclc.org/ooxml/officeDocument/relationships/image" Target="../media/image4.png"/><Relationship Id="rId5" Type="http://purl.oclc.org/ooxml/officeDocument/relationships/image" Target="../media/image13.png"/><Relationship Id="rId4" Type="http://purl.oclc.org/ooxml/officeDocument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purl.oclc.org/ooxml/officeDocument/relationships/image" Target="../media/image72.png"/><Relationship Id="rId2" Type="http://purl.oclc.org/ooxml/officeDocument/relationships/hyperlink" Target="http://www.advantageaustria.sk/" TargetMode="External"/><Relationship Id="rId1" Type="http://purl.oclc.org/ooxml/officeDocument/relationships/slideLayout" Target="../slideLayouts/slideLayout7.xml"/><Relationship Id="rId4" Type="http://purl.oclc.org/ooxml/officeDocument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purl.oclc.org/ooxml/officeDocument/relationships/image" Target="../media/image75.png"/><Relationship Id="rId2" Type="http://purl.oclc.org/ooxml/officeDocument/relationships/image" Target="../media/image74.jpeg"/><Relationship Id="rId1" Type="http://purl.oclc.org/ooxml/officeDocument/relationships/slideLayout" Target="../slideLayouts/slideLayout7.xml"/><Relationship Id="rId4" Type="http://purl.oclc.org/ooxml/officeDocument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3" Type="http://purl.oclc.org/ooxml/officeDocument/relationships/image" Target="../media/image77.png"/><Relationship Id="rId2" Type="http://purl.oclc.org/ooxml/officeDocument/relationships/notesSlide" Target="../notesSlides/notesSlide15.xml"/><Relationship Id="rId1" Type="http://purl.oclc.org/ooxml/officeDocument/relationships/slideLayout" Target="../slideLayouts/slideLayout2.xml"/><Relationship Id="rId5" Type="http://purl.oclc.org/ooxml/officeDocument/relationships/image" Target="../media/image79.png"/><Relationship Id="rId4" Type="http://purl.oclc.org/ooxml/officeDocument/relationships/image" Target="../media/image78.png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hyperlink" Target="salesagentsaustria_16x9_EN_SUB.mp4" TargetMode="External"/><Relationship Id="rId2" Type="http://purl.oclc.org/ooxml/officeDocument/relationships/notesSlide" Target="../notesSlides/notesSlide4.xml"/><Relationship Id="rId1" Type="http://purl.oclc.org/ooxml/officeDocument/relationships/slideLayout" Target="../slideLayouts/slideLayout2.xml"/><Relationship Id="rId4" Type="http://purl.oclc.org/ooxml/officeDocument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purl.oclc.org/ooxml/officeDocument/relationships/image" Target="../media/image10.png"/><Relationship Id="rId1" Type="http://purl.oclc.org/ooxml/officeDocument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16.png"/><Relationship Id="rId2" Type="http://purl.oclc.org/ooxml/officeDocument/relationships/image" Target="../media/image15.png"/><Relationship Id="rId1" Type="http://purl.oclc.org/ooxml/officeDocument/relationships/slideLayout" Target="../slideLayouts/slideLayout7.xml"/><Relationship Id="rId4" Type="http://purl.oclc.org/ooxml/officeDocument/relationships/hyperlink" Target="https://www.mzv.sk/sk/web/vieden/podpora-podnikania/podujatia-velvyslanectva" TargetMode="Externa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4FCE08DF-13E8-ECB7-162D-42AE63483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5532592"/>
            <a:ext cx="11490960" cy="1321395"/>
          </a:xfrm>
          <a:prstGeom prst="rect">
            <a:avLst/>
          </a:prstGeom>
        </p:spPr>
      </p:pic>
      <p:sp>
        <p:nvSpPr>
          <p:cNvPr id="15" name="Rechteck 1"/>
          <p:cNvSpPr>
            <a:spLocks noChangeArrowheads="1"/>
          </p:cNvSpPr>
          <p:nvPr/>
        </p:nvSpPr>
        <p:spPr bwMode="auto">
          <a:xfrm>
            <a:off x="0" y="0"/>
            <a:ext cx="8866741" cy="1820753"/>
          </a:xfrm>
          <a:prstGeom prst="rect">
            <a:avLst/>
          </a:prstGeom>
          <a:solidFill>
            <a:srgbClr val="22727B"/>
          </a:solidFill>
          <a:ln w="25400" algn="ctr">
            <a:noFill/>
            <a:miter lim="800%"/>
            <a:headEnd/>
            <a:tailEnd/>
          </a:ln>
          <a:effectLst>
            <a:innerShdw blurRad="1270000" dist="2540000">
              <a:schemeClr val="bg1">
                <a:alpha val="58%"/>
              </a:schemeClr>
            </a:inn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800"/>
              </a:spcAft>
            </a:pPr>
            <a:endParaRPr lang="de-AT" altLang="de-DE" sz="500" b="1" dirty="0">
              <a:solidFill>
                <a:srgbClr val="CC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endParaRPr lang="de-AT" altLang="de-DE" sz="500" b="1" dirty="0">
              <a:solidFill>
                <a:srgbClr val="CC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50E0AD-A0CB-B6BD-4276-1DC950CD8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059" y="4013"/>
            <a:ext cx="4311941" cy="1834239"/>
          </a:xfrm>
          <a:prstGeom prst="rect">
            <a:avLst/>
          </a:prstGeom>
          <a:effectLst>
            <a:innerShdw blurRad="1270000" dist="1638300" dir="10800000">
              <a:schemeClr val="bg1">
                <a:alpha val="73%"/>
              </a:schemeClr>
            </a:innerShdw>
          </a:effectLst>
        </p:spPr>
      </p:pic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776998" y="2490880"/>
            <a:ext cx="10638003" cy="2596087"/>
          </a:xfrm>
        </p:spPr>
        <p:txBody>
          <a:bodyPr/>
          <a:lstStyle/>
          <a:p>
            <a:pPr marL="0" indent="0" algn="ctr">
              <a:buNone/>
            </a:pPr>
            <a:r>
              <a:rPr lang="de-AT" sz="2800" b="1" dirty="0">
                <a:solidFill>
                  <a:srgbClr val="22727B"/>
                </a:solidFill>
                <a:latin typeface="Trebuchet MS" panose="020B0603020202020204" pitchFamily="34" charset="0"/>
              </a:rPr>
              <a:t>Willkommen zur Vertretungsbörse zwischen Sales Agents und Slowakischen Business Partnern</a:t>
            </a:r>
          </a:p>
          <a:p>
            <a:pPr marL="0" indent="0" algn="ctr">
              <a:buNone/>
            </a:pPr>
            <a:endParaRPr lang="de-AT" sz="28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marL="0" indent="0" algn="ctr">
              <a:buNone/>
            </a:pPr>
            <a:r>
              <a:rPr lang="cs-CZ" sz="2800" i="1" dirty="0">
                <a:solidFill>
                  <a:srgbClr val="C00000"/>
                </a:solidFill>
                <a:latin typeface="Trebuchet MS" panose="020B0603020202020204" pitchFamily="34" charset="0"/>
              </a:rPr>
              <a:t>VITAJTE na Kooperačnej burze medzi obchodnými zástupcami a slovenskými spoločnosťami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5" name="Grafik 4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714F8E92-3BAA-9B2C-0A6A-AC655B0DF8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480" y="523311"/>
            <a:ext cx="942043" cy="94204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A5E3D7-A4B9-32C1-0B7C-A5F4908E7C1D}"/>
              </a:ext>
            </a:extLst>
          </p:cNvPr>
          <p:cNvCxnSpPr>
            <a:cxnSpLocks/>
          </p:cNvCxnSpPr>
          <p:nvPr/>
        </p:nvCxnSpPr>
        <p:spPr>
          <a:xfrm>
            <a:off x="0" y="5663987"/>
            <a:ext cx="12192000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A2FAC42-2ABF-B15C-4E93-27245130EE05}"/>
              </a:ext>
            </a:extLst>
          </p:cNvPr>
          <p:cNvSpPr txBox="1"/>
          <p:nvPr/>
        </p:nvSpPr>
        <p:spPr>
          <a:xfrm>
            <a:off x="2383607" y="-133171"/>
            <a:ext cx="3510455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endParaRPr lang="de-AT" altLang="de-DE" sz="300" b="1" dirty="0">
              <a:solidFill>
                <a:srgbClr val="CC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endParaRPr lang="de-AT" altLang="de-DE" sz="300" b="1" dirty="0">
              <a:solidFill>
                <a:srgbClr val="CC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altLang="de-DE" sz="4000" b="1" dirty="0">
                <a:solidFill>
                  <a:srgbClr val="FFFFFF"/>
                </a:solidFill>
                <a:latin typeface="Trebuchet MS" panose="020B0603020202020204" pitchFamily="34" charset="0"/>
              </a:rPr>
              <a:t>B2B MEETING</a:t>
            </a:r>
          </a:p>
          <a:p>
            <a:pPr algn="ctr">
              <a:spcAft>
                <a:spcPts val="800"/>
              </a:spcAft>
            </a:pPr>
            <a:r>
              <a:rPr lang="de-AT" altLang="de-DE" sz="2400" b="1" dirty="0">
                <a:solidFill>
                  <a:srgbClr val="FFFFFF"/>
                </a:solidFill>
                <a:latin typeface="Trebuchet MS" panose="020B0603020202020204" pitchFamily="34" charset="0"/>
              </a:rPr>
              <a:t>18. März 2026 </a:t>
            </a:r>
          </a:p>
          <a:p>
            <a:pPr algn="ctr"/>
            <a:endParaRPr lang="de-AT" dirty="0"/>
          </a:p>
        </p:txBody>
      </p:sp>
      <p:pic>
        <p:nvPicPr>
          <p:cNvPr id="23" name="Grafik 10">
            <a:extLst>
              <a:ext uri="{FF2B5EF4-FFF2-40B4-BE49-F238E27FC236}">
                <a16:creationId xmlns:a16="http://schemas.microsoft.com/office/drawing/2014/main" id="{D0E891D6-A9A1-0594-2FF2-D80FA23B7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189" y="440577"/>
            <a:ext cx="2299087" cy="1185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%"/>
              </a:prstClr>
            </a:outerShdw>
          </a:effectLst>
        </p:spPr>
      </p:pic>
      <p:pic>
        <p:nvPicPr>
          <p:cNvPr id="2" name="Grafik 1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1CF165D9-32C0-1A4D-70EC-4230096D14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343"/>
            <a:ext cx="2490880" cy="2490880"/>
          </a:xfrm>
          <a:prstGeom prst="rect">
            <a:avLst/>
          </a:prstGeom>
        </p:spPr>
      </p:pic>
      <p:pic>
        <p:nvPicPr>
          <p:cNvPr id="3" name="Grafik 2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CF546A8B-366F-A50F-9CCA-57FF6B5285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01" y="5090346"/>
            <a:ext cx="442246" cy="442246"/>
          </a:xfrm>
          <a:prstGeom prst="rect">
            <a:avLst/>
          </a:prstGeom>
        </p:spPr>
      </p:pic>
      <p:pic>
        <p:nvPicPr>
          <p:cNvPr id="4" name="Grafik 2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546A3037-C32B-67CC-A42B-E960119C7E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126" y="5952329"/>
            <a:ext cx="442246" cy="4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6094"/>
      </p:ext>
    </p:extLst>
  </p:cSld>
  <p:clrMapOvr>
    <a:masterClrMapping/>
  </p:clrMapOvr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5760" y="0"/>
            <a:ext cx="7456241" cy="6858000"/>
            <a:chOff x="0" y="0"/>
            <a:chExt cx="294567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5675" cy="2709333"/>
            </a:xfrm>
            <a:custGeom>
              <a:avLst/>
              <a:gdLst/>
              <a:ahLst/>
              <a:cxnLst/>
              <a:rect l="l" t="t" r="r" b="b"/>
              <a:pathLst>
                <a:path w="2945675" h="2709333">
                  <a:moveTo>
                    <a:pt x="0" y="0"/>
                  </a:moveTo>
                  <a:lnTo>
                    <a:pt x="2945675" y="0"/>
                  </a:lnTo>
                  <a:lnTo>
                    <a:pt x="29456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945675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62146" y="4530332"/>
            <a:ext cx="5912250" cy="39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%"/>
              </a:spcBef>
            </a:pP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AT 2025 </a:t>
            </a:r>
            <a:r>
              <a:rPr lang="sk-SK" sz="2200" b="1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≈ 3,5%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; prognóza 2026 ≈</a:t>
            </a:r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2,4%  </a:t>
            </a:r>
            <a:endParaRPr lang="en-US" sz="2200" b="1" dirty="0">
              <a:solidFill>
                <a:schemeClr val="bg1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9934" y="1202198"/>
            <a:ext cx="4154677" cy="2323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1"/>
              </a:lnSpc>
            </a:pP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MAKROEKONOMICKÉ UKAZOVATELE / </a:t>
            </a:r>
          </a:p>
          <a:p>
            <a:pPr>
              <a:lnSpc>
                <a:spcPts val="3741"/>
              </a:lnSpc>
            </a:pPr>
            <a:endParaRPr lang="sk-SK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>
              <a:lnSpc>
                <a:spcPts val="3741"/>
              </a:lnSpc>
            </a:pP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MAKROÖKONOMISCHE INDIKATOREN</a:t>
            </a:r>
            <a:endParaRPr lang="en-US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123866" y="808520"/>
            <a:ext cx="470397" cy="4660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762146" y="1395431"/>
            <a:ext cx="5912250" cy="39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%"/>
              </a:spcBef>
            </a:pP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SK 2025 </a:t>
            </a:r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+0,8%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; prognóza 2026 +1,0%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762146" y="1868753"/>
            <a:ext cx="6236814" cy="39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%"/>
              </a:spcBef>
            </a:pP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AT 2025 </a:t>
            </a:r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+0,3%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; prognóza 2026 +0,9%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762146" y="3988170"/>
            <a:ext cx="6328254" cy="39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%"/>
              </a:spcBef>
            </a:pP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SK 2025 </a:t>
            </a:r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≈ 4,2%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; prognóza 2026 ≈</a:t>
            </a:r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4,1%</a:t>
            </a:r>
            <a:endParaRPr lang="en-US" sz="2200" b="1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34" name="Group 9"/>
          <p:cNvGrpSpPr/>
          <p:nvPr/>
        </p:nvGrpSpPr>
        <p:grpSpPr>
          <a:xfrm>
            <a:off x="5123866" y="3450080"/>
            <a:ext cx="470397" cy="466042"/>
            <a:chOff x="0" y="0"/>
            <a:chExt cx="812800" cy="812800"/>
          </a:xfrm>
        </p:grpSpPr>
        <p:sp>
          <p:nvSpPr>
            <p:cNvPr id="35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/>
            </a:p>
          </p:txBody>
        </p:sp>
      </p:grpSp>
      <p:sp>
        <p:nvSpPr>
          <p:cNvPr id="12" name="BlokTextu 11"/>
          <p:cNvSpPr txBox="1"/>
          <p:nvPr/>
        </p:nvSpPr>
        <p:spPr>
          <a:xfrm>
            <a:off x="3048000" y="4020732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sz="1200" dirty="0"/>
          </a:p>
        </p:txBody>
      </p:sp>
      <p:sp>
        <p:nvSpPr>
          <p:cNvPr id="14" name="BlokTextu 13"/>
          <p:cNvSpPr txBox="1"/>
          <p:nvPr/>
        </p:nvSpPr>
        <p:spPr>
          <a:xfrm>
            <a:off x="5640472" y="791915"/>
            <a:ext cx="1371337" cy="700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267"/>
              </a:lnSpc>
              <a:spcBef>
                <a:spcPct val="0%"/>
              </a:spcBef>
            </a:pPr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rast HDP </a:t>
            </a:r>
          </a:p>
          <a:p>
            <a:endParaRPr lang="sk-SK" sz="1200" dirty="0"/>
          </a:p>
        </p:txBody>
      </p:sp>
      <p:sp>
        <p:nvSpPr>
          <p:cNvPr id="15" name="BlokTextu 14"/>
          <p:cNvSpPr txBox="1"/>
          <p:nvPr/>
        </p:nvSpPr>
        <p:spPr>
          <a:xfrm>
            <a:off x="5640472" y="3483047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200" b="1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inflácia</a:t>
            </a:r>
            <a:endParaRPr lang="sk-SK" sz="1200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876800" y="6227207"/>
            <a:ext cx="7315200" cy="646331"/>
          </a:xfrm>
          <a:prstGeom prst="rect">
            <a:avLst/>
          </a:prstGeom>
          <a:noFill/>
          <a:ln>
            <a:solidFill>
              <a:srgbClr val="004AAD"/>
            </a:solidFill>
          </a:ln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chemeClr val="bg1"/>
                </a:solidFill>
              </a:rPr>
              <a:t>Zdroj: </a:t>
            </a:r>
            <a:r>
              <a:rPr lang="sk-SK" sz="1200" dirty="0">
                <a:solidFill>
                  <a:schemeClr val="bg1">
                    <a:lumMod val="95%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https://economy-finance.ec.europa.eu/economic-forecast-and-surveys/economic-forecasts/autumn-2025-economic-forecast-shows-continued-growth-despite-challenging-environment_en#forecast-for-eu-countries</a:t>
            </a:r>
            <a:endParaRPr lang="sk-SK" sz="1200" dirty="0">
              <a:solidFill>
                <a:schemeClr val="bg1">
                  <a:lumMod val="95%"/>
                </a:schemeClr>
              </a:solidFill>
            </a:endParaRPr>
          </a:p>
          <a:p>
            <a:endParaRPr lang="sk-SK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71360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829" y="944735"/>
            <a:ext cx="12534900" cy="1337733"/>
            <a:chOff x="0" y="0"/>
            <a:chExt cx="4952059" cy="528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11200" y="2496855"/>
            <a:ext cx="5288606" cy="2478911"/>
            <a:chOff x="0" y="-51738"/>
            <a:chExt cx="2089326" cy="9793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89326" cy="875848"/>
            </a:xfrm>
            <a:custGeom>
              <a:avLst/>
              <a:gdLst/>
              <a:ahLst/>
              <a:cxnLst/>
              <a:rect l="l" t="t" r="r" b="b"/>
              <a:pathLst>
                <a:path w="2089326" h="875848">
                  <a:moveTo>
                    <a:pt x="49772" y="0"/>
                  </a:moveTo>
                  <a:lnTo>
                    <a:pt x="2039554" y="0"/>
                  </a:lnTo>
                  <a:cubicBezTo>
                    <a:pt x="2067042" y="0"/>
                    <a:pt x="2089326" y="22284"/>
                    <a:pt x="2089326" y="49772"/>
                  </a:cubicBezTo>
                  <a:lnTo>
                    <a:pt x="2089326" y="826076"/>
                  </a:lnTo>
                  <a:cubicBezTo>
                    <a:pt x="2089326" y="839276"/>
                    <a:pt x="2084082" y="851936"/>
                    <a:pt x="2074748" y="861270"/>
                  </a:cubicBezTo>
                  <a:cubicBezTo>
                    <a:pt x="2065414" y="870604"/>
                    <a:pt x="2052754" y="875848"/>
                    <a:pt x="2039554" y="875848"/>
                  </a:cubicBezTo>
                  <a:lnTo>
                    <a:pt x="49772" y="875848"/>
                  </a:lnTo>
                  <a:cubicBezTo>
                    <a:pt x="22284" y="875848"/>
                    <a:pt x="0" y="853564"/>
                    <a:pt x="0" y="826076"/>
                  </a:cubicBezTo>
                  <a:lnTo>
                    <a:pt x="0" y="49772"/>
                  </a:lnTo>
                  <a:cubicBezTo>
                    <a:pt x="0" y="22284"/>
                    <a:pt x="22284" y="0"/>
                    <a:pt x="49772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034" y="-51738"/>
              <a:ext cx="2069257" cy="9793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SK - 1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2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. </a:t>
              </a:r>
              <a:r>
                <a:rPr lang="en-US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pozíci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a 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z </a:t>
              </a:r>
              <a:r>
                <a:rPr lang="en-US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hľadiska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dovozu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do 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Rakúska</a:t>
              </a:r>
              <a:endParaRPr lang="en-US" sz="2133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920557" y="1324748"/>
            <a:ext cx="8348129" cy="603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OBCHOD</a:t>
            </a:r>
            <a:r>
              <a:rPr lang="sk-SK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NÁ VÝMENA / </a:t>
            </a:r>
            <a:r>
              <a:rPr lang="sk-SK" sz="32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AUßENHANDEL</a:t>
            </a:r>
            <a:r>
              <a:rPr lang="sk-SK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3200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248400" y="2528086"/>
            <a:ext cx="5288606" cy="2385761"/>
            <a:chOff x="0" y="-33338"/>
            <a:chExt cx="2089326" cy="9425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89326" cy="875848"/>
            </a:xfrm>
            <a:custGeom>
              <a:avLst/>
              <a:gdLst/>
              <a:ahLst/>
              <a:cxnLst/>
              <a:rect l="l" t="t" r="r" b="b"/>
              <a:pathLst>
                <a:path w="2089326" h="875848">
                  <a:moveTo>
                    <a:pt x="49772" y="0"/>
                  </a:moveTo>
                  <a:lnTo>
                    <a:pt x="2039554" y="0"/>
                  </a:lnTo>
                  <a:cubicBezTo>
                    <a:pt x="2067042" y="0"/>
                    <a:pt x="2089326" y="22284"/>
                    <a:pt x="2089326" y="49772"/>
                  </a:cubicBezTo>
                  <a:lnTo>
                    <a:pt x="2089326" y="826076"/>
                  </a:lnTo>
                  <a:cubicBezTo>
                    <a:pt x="2089326" y="839276"/>
                    <a:pt x="2084082" y="851936"/>
                    <a:pt x="2074748" y="861270"/>
                  </a:cubicBezTo>
                  <a:cubicBezTo>
                    <a:pt x="2065414" y="870604"/>
                    <a:pt x="2052754" y="875848"/>
                    <a:pt x="2039554" y="875848"/>
                  </a:cubicBezTo>
                  <a:lnTo>
                    <a:pt x="49772" y="875848"/>
                  </a:lnTo>
                  <a:cubicBezTo>
                    <a:pt x="22284" y="875848"/>
                    <a:pt x="0" y="853564"/>
                    <a:pt x="0" y="826076"/>
                  </a:cubicBezTo>
                  <a:lnTo>
                    <a:pt x="0" y="49772"/>
                  </a:lnTo>
                  <a:cubicBezTo>
                    <a:pt x="0" y="22284"/>
                    <a:pt x="22284" y="0"/>
                    <a:pt x="49772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5224" y="-33338"/>
              <a:ext cx="1958877" cy="94252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360"/>
                </a:lnSpc>
              </a:pPr>
              <a:r>
                <a:rPr lang="en-US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Rakúsko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- 5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. </a:t>
              </a:r>
              <a:r>
                <a:rPr lang="en-US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najdôležitejš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í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en-US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vývozný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partner S</a:t>
              </a:r>
              <a:r>
                <a:rPr lang="sk-SK" sz="2133" dirty="0" err="1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lovenska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, po DE, CZ, 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HU a</a:t>
              </a:r>
              <a:r>
                <a:rPr lang="en-US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sk-SK" sz="2133" dirty="0">
                  <a:solidFill>
                    <a:srgbClr val="000000"/>
                  </a:solidFill>
                  <a:latin typeface="Aptos"/>
                  <a:ea typeface="Aptos"/>
                  <a:cs typeface="Aptos"/>
                  <a:sym typeface="Aptos"/>
                </a:rPr>
                <a:t>PL</a:t>
              </a:r>
              <a:endParaRPr lang="en-US" sz="2133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829" y="944735"/>
            <a:ext cx="12534900" cy="1337733"/>
            <a:chOff x="0" y="0"/>
            <a:chExt cx="4952059" cy="528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675022" y="1323982"/>
            <a:ext cx="8839199" cy="1299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OBCHOD</a:t>
            </a:r>
            <a:r>
              <a:rPr lang="sk-SK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NÁ VÝMENA / </a:t>
            </a:r>
            <a:r>
              <a:rPr lang="sk-SK" sz="3200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AUßENHANDEL</a:t>
            </a:r>
            <a:r>
              <a:rPr lang="sk-SK" sz="3200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lang="en-US" sz="3200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5294"/>
              </a:lnSpc>
            </a:pPr>
            <a:endParaRPr lang="en-US" sz="3782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273417" y="2739270"/>
            <a:ext cx="9766183" cy="2339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33"/>
              </a:lnSpc>
            </a:pP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(AT </a:t>
            </a:r>
            <a:r>
              <a:rPr lang="sk-SK" sz="26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–</a:t>
            </a:r>
            <a:r>
              <a:rPr lang="sk-SK" sz="2667" dirty="0"/>
              <a:t>&gt; SK) 3,0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50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mld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.€</a:t>
            </a: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 /+3,4% 2024/2025</a:t>
            </a: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>
              <a:lnSpc>
                <a:spcPts val="2633"/>
              </a:lnSpc>
            </a:pP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>
              <a:lnSpc>
                <a:spcPts val="2633"/>
              </a:lnSpc>
            </a:pP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>
              <a:lnSpc>
                <a:spcPts val="2633"/>
              </a:lnSpc>
            </a:pP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(SK </a:t>
            </a:r>
            <a:r>
              <a:rPr lang="sk-SK" sz="26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–</a:t>
            </a:r>
            <a:r>
              <a:rPr lang="sk-SK" sz="2667" dirty="0"/>
              <a:t>&gt; AT) </a:t>
            </a: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5,9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50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mld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.€</a:t>
            </a: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 /+5,0% 2024/2025</a:t>
            </a: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>
              <a:lnSpc>
                <a:spcPts val="2633"/>
              </a:lnSpc>
            </a:pP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>
              <a:lnSpc>
                <a:spcPts val="2633"/>
              </a:lnSpc>
            </a:pP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>
              <a:lnSpc>
                <a:spcPts val="2633"/>
              </a:lnSpc>
            </a:pP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AT je </a:t>
            </a: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3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. </a:t>
            </a:r>
            <a:r>
              <a:rPr lang="en-US" sz="250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najvýznamnejší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investor, 2000 </a:t>
            </a:r>
            <a:r>
              <a:rPr lang="en-US" sz="250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firiem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, </a:t>
            </a:r>
            <a:r>
              <a:rPr lang="sk-SK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50</a:t>
            </a:r>
            <a:r>
              <a:rPr lang="en-US" sz="250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tis. </a:t>
            </a:r>
            <a:r>
              <a:rPr lang="en-US" sz="250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zamestnancov</a:t>
            </a:r>
            <a:endParaRPr lang="en-US" sz="250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68167" y="2403118"/>
            <a:ext cx="1749411" cy="903508"/>
            <a:chOff x="0" y="0"/>
            <a:chExt cx="1573778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73778" cy="812800"/>
            </a:xfrm>
            <a:custGeom>
              <a:avLst/>
              <a:gdLst/>
              <a:ahLst/>
              <a:cxnLst/>
              <a:rect l="l" t="t" r="r" b="b"/>
              <a:pathLst>
                <a:path w="1573778" h="812800">
                  <a:moveTo>
                    <a:pt x="65591" y="0"/>
                  </a:moveTo>
                  <a:lnTo>
                    <a:pt x="1508187" y="0"/>
                  </a:lnTo>
                  <a:cubicBezTo>
                    <a:pt x="1525583" y="0"/>
                    <a:pt x="1542266" y="6910"/>
                    <a:pt x="1554567" y="19211"/>
                  </a:cubicBezTo>
                  <a:cubicBezTo>
                    <a:pt x="1566868" y="31512"/>
                    <a:pt x="1573778" y="48195"/>
                    <a:pt x="1573778" y="65591"/>
                  </a:cubicBezTo>
                  <a:lnTo>
                    <a:pt x="1573778" y="747209"/>
                  </a:lnTo>
                  <a:cubicBezTo>
                    <a:pt x="1573778" y="783434"/>
                    <a:pt x="1544412" y="812800"/>
                    <a:pt x="1508187" y="812800"/>
                  </a:cubicBezTo>
                  <a:lnTo>
                    <a:pt x="65591" y="812800"/>
                  </a:lnTo>
                  <a:cubicBezTo>
                    <a:pt x="29366" y="812800"/>
                    <a:pt x="0" y="783434"/>
                    <a:pt x="0" y="747209"/>
                  </a:cubicBezTo>
                  <a:lnTo>
                    <a:pt x="0" y="65591"/>
                  </a:lnTo>
                  <a:cubicBezTo>
                    <a:pt x="0" y="29366"/>
                    <a:pt x="29366" y="0"/>
                    <a:pt x="6559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1573778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99"/>
                </a:lnSpc>
              </a:pPr>
              <a:r>
                <a:rPr lang="sk-SK" sz="2400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import</a:t>
              </a:r>
              <a:endParaRPr lang="en-US" sz="24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68167" y="4453158"/>
            <a:ext cx="1749411" cy="903508"/>
            <a:chOff x="0" y="0"/>
            <a:chExt cx="1573778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73778" cy="812800"/>
            </a:xfrm>
            <a:custGeom>
              <a:avLst/>
              <a:gdLst/>
              <a:ahLst/>
              <a:cxnLst/>
              <a:rect l="l" t="t" r="r" b="b"/>
              <a:pathLst>
                <a:path w="1573778" h="812800">
                  <a:moveTo>
                    <a:pt x="65591" y="0"/>
                  </a:moveTo>
                  <a:lnTo>
                    <a:pt x="1508187" y="0"/>
                  </a:lnTo>
                  <a:cubicBezTo>
                    <a:pt x="1525583" y="0"/>
                    <a:pt x="1542266" y="6910"/>
                    <a:pt x="1554567" y="19211"/>
                  </a:cubicBezTo>
                  <a:cubicBezTo>
                    <a:pt x="1566868" y="31512"/>
                    <a:pt x="1573778" y="48195"/>
                    <a:pt x="1573778" y="65591"/>
                  </a:cubicBezTo>
                  <a:lnTo>
                    <a:pt x="1573778" y="747209"/>
                  </a:lnTo>
                  <a:cubicBezTo>
                    <a:pt x="1573778" y="783434"/>
                    <a:pt x="1544412" y="812800"/>
                    <a:pt x="1508187" y="812800"/>
                  </a:cubicBezTo>
                  <a:lnTo>
                    <a:pt x="65591" y="812800"/>
                  </a:lnTo>
                  <a:cubicBezTo>
                    <a:pt x="29366" y="812800"/>
                    <a:pt x="0" y="783434"/>
                    <a:pt x="0" y="747209"/>
                  </a:cubicBezTo>
                  <a:lnTo>
                    <a:pt x="0" y="65591"/>
                  </a:lnTo>
                  <a:cubicBezTo>
                    <a:pt x="0" y="29366"/>
                    <a:pt x="29366" y="0"/>
                    <a:pt x="6559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 dirty="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573778" cy="889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266"/>
                </a:lnSpc>
              </a:pPr>
              <a:r>
                <a:rPr lang="en-US" sz="2333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 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68167" y="3429000"/>
            <a:ext cx="1749411" cy="903508"/>
            <a:chOff x="0" y="0"/>
            <a:chExt cx="1573778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73778" cy="812800"/>
            </a:xfrm>
            <a:custGeom>
              <a:avLst/>
              <a:gdLst/>
              <a:ahLst/>
              <a:cxnLst/>
              <a:rect l="l" t="t" r="r" b="b"/>
              <a:pathLst>
                <a:path w="1573778" h="812800">
                  <a:moveTo>
                    <a:pt x="65591" y="0"/>
                  </a:moveTo>
                  <a:lnTo>
                    <a:pt x="1508187" y="0"/>
                  </a:lnTo>
                  <a:cubicBezTo>
                    <a:pt x="1525583" y="0"/>
                    <a:pt x="1542266" y="6910"/>
                    <a:pt x="1554567" y="19211"/>
                  </a:cubicBezTo>
                  <a:cubicBezTo>
                    <a:pt x="1566868" y="31512"/>
                    <a:pt x="1573778" y="48195"/>
                    <a:pt x="1573778" y="65591"/>
                  </a:cubicBezTo>
                  <a:lnTo>
                    <a:pt x="1573778" y="747209"/>
                  </a:lnTo>
                  <a:cubicBezTo>
                    <a:pt x="1573778" y="783434"/>
                    <a:pt x="1544412" y="812800"/>
                    <a:pt x="1508187" y="812800"/>
                  </a:cubicBezTo>
                  <a:lnTo>
                    <a:pt x="65591" y="812800"/>
                  </a:lnTo>
                  <a:cubicBezTo>
                    <a:pt x="29366" y="812800"/>
                    <a:pt x="0" y="783434"/>
                    <a:pt x="0" y="747209"/>
                  </a:cubicBezTo>
                  <a:lnTo>
                    <a:pt x="0" y="65591"/>
                  </a:lnTo>
                  <a:cubicBezTo>
                    <a:pt x="0" y="29366"/>
                    <a:pt x="29366" y="0"/>
                    <a:pt x="6559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573778" cy="8890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733"/>
                </a:lnSpc>
              </a:pPr>
              <a:r>
                <a:rPr lang="sk-SK" sz="2400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export</a:t>
              </a:r>
              <a:endParaRPr lang="en-US" sz="24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endParaRPr>
            </a:p>
          </p:txBody>
        </p:sp>
      </p:grpSp>
      <p:sp>
        <p:nvSpPr>
          <p:cNvPr id="21" name="Obdĺžnik 20"/>
          <p:cNvSpPr/>
          <p:nvPr/>
        </p:nvSpPr>
        <p:spPr>
          <a:xfrm>
            <a:off x="911691" y="4592401"/>
            <a:ext cx="662361" cy="5183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733"/>
              </a:lnSpc>
            </a:pPr>
            <a:r>
              <a:rPr lang="sk-SK" sz="2400" dirty="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PZI</a:t>
            </a:r>
            <a:endParaRPr lang="en-US" sz="2400" dirty="0">
              <a:solidFill>
                <a:srgbClr val="FFFFFF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35760" y="0"/>
            <a:ext cx="7456241" cy="6858000"/>
            <a:chOff x="0" y="0"/>
            <a:chExt cx="294567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45675" cy="2709333"/>
            </a:xfrm>
            <a:custGeom>
              <a:avLst/>
              <a:gdLst/>
              <a:ahLst/>
              <a:cxnLst/>
              <a:rect l="l" t="t" r="r" b="b"/>
              <a:pathLst>
                <a:path w="2945675" h="2709333">
                  <a:moveTo>
                    <a:pt x="0" y="0"/>
                  </a:moveTo>
                  <a:lnTo>
                    <a:pt x="2945675" y="0"/>
                  </a:lnTo>
                  <a:lnTo>
                    <a:pt x="294567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945675" cy="27569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762146" y="4434167"/>
            <a:ext cx="5912250" cy="395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%"/>
              </a:spcBef>
            </a:pP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Energetika, priemysel životného prostredia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69934" y="1087412"/>
            <a:ext cx="4154677" cy="2798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41"/>
              </a:lnSpc>
            </a:pPr>
            <a:r>
              <a:rPr lang="en-US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PERSPEKTÍVNE SEKTORY PRE SLOVENSKÉ FIRMY</a:t>
            </a: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</a:t>
            </a:r>
          </a:p>
          <a:p>
            <a:pPr>
              <a:lnSpc>
                <a:spcPts val="3741"/>
              </a:lnSpc>
            </a:pP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 </a:t>
            </a:r>
          </a:p>
          <a:p>
            <a:pPr>
              <a:lnSpc>
                <a:spcPts val="3741"/>
              </a:lnSpc>
            </a:pP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ATTRAKTIVE BRANCHEN FÜR SLOWAKISCHE UNTERNEHMEN</a:t>
            </a:r>
            <a:endParaRPr lang="en-US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5123866" y="808520"/>
            <a:ext cx="470397" cy="466042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 dirty="0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762147" y="808520"/>
            <a:ext cx="5247219" cy="395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%"/>
              </a:spcBef>
            </a:pP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Tradičné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odvetvia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- </a:t>
            </a:r>
            <a:r>
              <a:rPr lang="sk-SK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trojársky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priemysel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762146" y="5080220"/>
            <a:ext cx="6236814" cy="1241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7"/>
              </a:lnSpc>
              <a:spcBef>
                <a:spcPct val="0%"/>
              </a:spcBef>
            </a:pP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Trend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st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rnuti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obyvateľstva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-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zvyšuje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dopyt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po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medicínskej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technike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po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inováciach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v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oblasti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poskytovania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zdravotnej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starostlivosti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762146" y="1518765"/>
            <a:ext cx="6236814" cy="12419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%"/>
              </a:spcBef>
            </a:pP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Prepojenie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klasického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strojárstva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s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oblasťou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IT-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analytický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softvér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pre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analýzu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dát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jeho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implementácia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do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výrobných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procesov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762146" y="2996706"/>
            <a:ext cx="6328254" cy="818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66"/>
              </a:lnSpc>
              <a:spcBef>
                <a:spcPct val="0%"/>
              </a:spcBef>
            </a:pP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Zdravotnícky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farmaceutický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sektor</a:t>
            </a:r>
            <a:r>
              <a:rPr lang="sk-SK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, o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blasť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life science,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podpora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startupov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univeritných</a:t>
            </a:r>
            <a:r>
              <a:rPr lang="en-US" sz="2200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spin-</a:t>
            </a:r>
            <a:r>
              <a:rPr lang="en-US" sz="2200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offov</a:t>
            </a:r>
            <a:endParaRPr lang="en-US" sz="2200" dirty="0">
              <a:solidFill>
                <a:srgbClr val="FFFFFF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grpSp>
        <p:nvGrpSpPr>
          <p:cNvPr id="28" name="Group 9"/>
          <p:cNvGrpSpPr/>
          <p:nvPr/>
        </p:nvGrpSpPr>
        <p:grpSpPr>
          <a:xfrm>
            <a:off x="5124793" y="5073373"/>
            <a:ext cx="470397" cy="466042"/>
            <a:chOff x="0" y="0"/>
            <a:chExt cx="812800" cy="812800"/>
          </a:xfrm>
        </p:grpSpPr>
        <p:sp>
          <p:nvSpPr>
            <p:cNvPr id="29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/>
            </a:p>
          </p:txBody>
        </p:sp>
      </p:grpSp>
      <p:grpSp>
        <p:nvGrpSpPr>
          <p:cNvPr id="31" name="Group 9"/>
          <p:cNvGrpSpPr/>
          <p:nvPr/>
        </p:nvGrpSpPr>
        <p:grpSpPr>
          <a:xfrm>
            <a:off x="5118451" y="4434167"/>
            <a:ext cx="470397" cy="466042"/>
            <a:chOff x="0" y="0"/>
            <a:chExt cx="812800" cy="812800"/>
          </a:xfrm>
        </p:grpSpPr>
        <p:sp>
          <p:nvSpPr>
            <p:cNvPr id="32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/>
            </a:p>
          </p:txBody>
        </p:sp>
      </p:grpSp>
      <p:grpSp>
        <p:nvGrpSpPr>
          <p:cNvPr id="34" name="Group 9"/>
          <p:cNvGrpSpPr/>
          <p:nvPr/>
        </p:nvGrpSpPr>
        <p:grpSpPr>
          <a:xfrm>
            <a:off x="5114826" y="2995931"/>
            <a:ext cx="470397" cy="466042"/>
            <a:chOff x="0" y="0"/>
            <a:chExt cx="812800" cy="812800"/>
          </a:xfrm>
        </p:grpSpPr>
        <p:sp>
          <p:nvSpPr>
            <p:cNvPr id="35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/>
            </a:p>
          </p:txBody>
        </p:sp>
      </p:grpSp>
      <p:grpSp>
        <p:nvGrpSpPr>
          <p:cNvPr id="37" name="Group 9"/>
          <p:cNvGrpSpPr/>
          <p:nvPr/>
        </p:nvGrpSpPr>
        <p:grpSpPr>
          <a:xfrm>
            <a:off x="5123866" y="1518765"/>
            <a:ext cx="470397" cy="466042"/>
            <a:chOff x="0" y="0"/>
            <a:chExt cx="812800" cy="812800"/>
          </a:xfrm>
        </p:grpSpPr>
        <p:sp>
          <p:nvSpPr>
            <p:cNvPr id="38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endParaRPr sz="120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9857" y="4359714"/>
            <a:ext cx="6284943" cy="900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41"/>
              </a:lnSpc>
            </a:pPr>
            <a:r>
              <a:rPr lang="en-US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AKTIVITY VEĽVYSLANECTVA</a:t>
            </a: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 AKTIVITÄTEN DER BOTSCHAFT</a:t>
            </a:r>
            <a:endParaRPr lang="en-US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269933" y="1757339"/>
            <a:ext cx="2625976" cy="2210419"/>
            <a:chOff x="0" y="0"/>
            <a:chExt cx="1037423" cy="8732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37423" cy="873252"/>
            </a:xfrm>
            <a:custGeom>
              <a:avLst/>
              <a:gdLst/>
              <a:ahLst/>
              <a:cxnLst/>
              <a:rect l="l" t="t" r="r" b="b"/>
              <a:pathLst>
                <a:path w="1037423" h="873252">
                  <a:moveTo>
                    <a:pt x="100239" y="0"/>
                  </a:moveTo>
                  <a:lnTo>
                    <a:pt x="937183" y="0"/>
                  </a:lnTo>
                  <a:cubicBezTo>
                    <a:pt x="992544" y="0"/>
                    <a:pt x="1037423" y="44879"/>
                    <a:pt x="1037423" y="100239"/>
                  </a:cubicBezTo>
                  <a:lnTo>
                    <a:pt x="1037423" y="773013"/>
                  </a:lnTo>
                  <a:cubicBezTo>
                    <a:pt x="1037423" y="828373"/>
                    <a:pt x="992544" y="873252"/>
                    <a:pt x="937183" y="873252"/>
                  </a:cubicBezTo>
                  <a:lnTo>
                    <a:pt x="100239" y="873252"/>
                  </a:lnTo>
                  <a:cubicBezTo>
                    <a:pt x="44879" y="873252"/>
                    <a:pt x="0" y="828373"/>
                    <a:pt x="0" y="773013"/>
                  </a:cubicBezTo>
                  <a:lnTo>
                    <a:pt x="0" y="100239"/>
                  </a:lnTo>
                  <a:cubicBezTo>
                    <a:pt x="0" y="44879"/>
                    <a:pt x="44879" y="0"/>
                    <a:pt x="10023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1037423" cy="9304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13"/>
                </a:lnSpc>
              </a:pPr>
              <a:r>
                <a:rPr lang="en-US" sz="1866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podujatia ZÚ </a:t>
              </a:r>
              <a:r>
                <a:rPr lang="en-US" sz="1866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organizované</a:t>
              </a:r>
              <a:r>
                <a:rPr lang="en-US" sz="1866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v </a:t>
              </a:r>
              <a:r>
                <a:rPr lang="en-US" sz="1866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spolupráci</a:t>
              </a:r>
              <a:r>
                <a:rPr lang="en-US" sz="1866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so </a:t>
              </a:r>
              <a:r>
                <a:rPr lang="en-US" sz="1866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slovenskými</a:t>
              </a:r>
              <a:r>
                <a:rPr lang="en-US" sz="1866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a </a:t>
              </a:r>
              <a:r>
                <a:rPr lang="en-US" sz="1866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rakúskymi</a:t>
              </a:r>
              <a:r>
                <a:rPr lang="en-US" sz="1866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en-US" sz="1866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inštitúciami</a:t>
              </a:r>
              <a:endParaRPr lang="en-US" sz="1866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250282" y="1762208"/>
            <a:ext cx="2625976" cy="2210419"/>
            <a:chOff x="0" y="0"/>
            <a:chExt cx="1037423" cy="8732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37423" cy="873252"/>
            </a:xfrm>
            <a:custGeom>
              <a:avLst/>
              <a:gdLst/>
              <a:ahLst/>
              <a:cxnLst/>
              <a:rect l="l" t="t" r="r" b="b"/>
              <a:pathLst>
                <a:path w="1037423" h="873252">
                  <a:moveTo>
                    <a:pt x="100239" y="0"/>
                  </a:moveTo>
                  <a:lnTo>
                    <a:pt x="937183" y="0"/>
                  </a:lnTo>
                  <a:cubicBezTo>
                    <a:pt x="992544" y="0"/>
                    <a:pt x="1037423" y="44879"/>
                    <a:pt x="1037423" y="100239"/>
                  </a:cubicBezTo>
                  <a:lnTo>
                    <a:pt x="1037423" y="773013"/>
                  </a:lnTo>
                  <a:cubicBezTo>
                    <a:pt x="1037423" y="828373"/>
                    <a:pt x="992544" y="873252"/>
                    <a:pt x="937183" y="873252"/>
                  </a:cubicBezTo>
                  <a:lnTo>
                    <a:pt x="100239" y="873252"/>
                  </a:lnTo>
                  <a:cubicBezTo>
                    <a:pt x="44879" y="873252"/>
                    <a:pt x="0" y="828373"/>
                    <a:pt x="0" y="773013"/>
                  </a:cubicBezTo>
                  <a:lnTo>
                    <a:pt x="0" y="100239"/>
                  </a:lnTo>
                  <a:cubicBezTo>
                    <a:pt x="0" y="44879"/>
                    <a:pt x="44879" y="0"/>
                    <a:pt x="10023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1037423" cy="93040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613"/>
                </a:lnSpc>
              </a:pPr>
              <a:r>
                <a:rPr lang="en-US" sz="1866" u="sng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www.mzv.sk/sk/web/vieden/podpora-podnikania/podujatia-velvyslanectva</a:t>
              </a:r>
              <a:endParaRPr lang="en-US" sz="1866" u="sng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  <a:hlinkClick r:id="rId4" tooltip="http://www.mzv.sk/sk/web/vieden/podpora-podnikania/podujatia-velvyslanectva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230631" y="1757339"/>
            <a:ext cx="2625976" cy="2210419"/>
            <a:chOff x="0" y="0"/>
            <a:chExt cx="1037423" cy="87325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37423" cy="873252"/>
            </a:xfrm>
            <a:custGeom>
              <a:avLst/>
              <a:gdLst/>
              <a:ahLst/>
              <a:cxnLst/>
              <a:rect l="l" t="t" r="r" b="b"/>
              <a:pathLst>
                <a:path w="1037423" h="873252">
                  <a:moveTo>
                    <a:pt x="100239" y="0"/>
                  </a:moveTo>
                  <a:lnTo>
                    <a:pt x="937183" y="0"/>
                  </a:lnTo>
                  <a:cubicBezTo>
                    <a:pt x="992544" y="0"/>
                    <a:pt x="1037423" y="44879"/>
                    <a:pt x="1037423" y="100239"/>
                  </a:cubicBezTo>
                  <a:lnTo>
                    <a:pt x="1037423" y="773013"/>
                  </a:lnTo>
                  <a:cubicBezTo>
                    <a:pt x="1037423" y="828373"/>
                    <a:pt x="992544" y="873252"/>
                    <a:pt x="937183" y="873252"/>
                  </a:cubicBezTo>
                  <a:lnTo>
                    <a:pt x="100239" y="873252"/>
                  </a:lnTo>
                  <a:cubicBezTo>
                    <a:pt x="44879" y="873252"/>
                    <a:pt x="0" y="828373"/>
                    <a:pt x="0" y="773013"/>
                  </a:cubicBezTo>
                  <a:lnTo>
                    <a:pt x="0" y="100239"/>
                  </a:lnTo>
                  <a:cubicBezTo>
                    <a:pt x="0" y="44879"/>
                    <a:pt x="44879" y="0"/>
                    <a:pt x="10023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1037423" cy="9208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06"/>
                </a:lnSpc>
              </a:pPr>
              <a:r>
                <a:rPr lang="en-US" sz="1933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zoznam </a:t>
              </a:r>
              <a:r>
                <a:rPr lang="en-US" sz="1933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odporúčaných</a:t>
              </a:r>
              <a:r>
                <a:rPr lang="en-US" sz="1933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</a:t>
              </a:r>
              <a:r>
                <a:rPr lang="en-US" sz="1933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veľtrhov</a:t>
              </a:r>
              <a:r>
                <a:rPr lang="en-US" sz="1933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 a </a:t>
              </a:r>
              <a:r>
                <a:rPr lang="en-US" sz="1933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výstav</a:t>
              </a:r>
              <a:endParaRPr lang="en-US" sz="1933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212207" y="1762208"/>
            <a:ext cx="2625976" cy="2210419"/>
            <a:chOff x="0" y="0"/>
            <a:chExt cx="1037423" cy="87325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37423" cy="873252"/>
            </a:xfrm>
            <a:custGeom>
              <a:avLst/>
              <a:gdLst/>
              <a:ahLst/>
              <a:cxnLst/>
              <a:rect l="l" t="t" r="r" b="b"/>
              <a:pathLst>
                <a:path w="1037423" h="873252">
                  <a:moveTo>
                    <a:pt x="100239" y="0"/>
                  </a:moveTo>
                  <a:lnTo>
                    <a:pt x="937183" y="0"/>
                  </a:lnTo>
                  <a:cubicBezTo>
                    <a:pt x="992544" y="0"/>
                    <a:pt x="1037423" y="44879"/>
                    <a:pt x="1037423" y="100239"/>
                  </a:cubicBezTo>
                  <a:lnTo>
                    <a:pt x="1037423" y="773013"/>
                  </a:lnTo>
                  <a:cubicBezTo>
                    <a:pt x="1037423" y="828373"/>
                    <a:pt x="992544" y="873252"/>
                    <a:pt x="937183" y="873252"/>
                  </a:cubicBezTo>
                  <a:lnTo>
                    <a:pt x="100239" y="873252"/>
                  </a:lnTo>
                  <a:cubicBezTo>
                    <a:pt x="44879" y="873252"/>
                    <a:pt x="0" y="828373"/>
                    <a:pt x="0" y="773013"/>
                  </a:cubicBezTo>
                  <a:lnTo>
                    <a:pt x="0" y="100239"/>
                  </a:lnTo>
                  <a:cubicBezTo>
                    <a:pt x="0" y="44879"/>
                    <a:pt x="44879" y="0"/>
                    <a:pt x="10023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1037423" cy="92087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986"/>
                </a:lnSpc>
              </a:pPr>
              <a:r>
                <a:rPr lang="en-US" sz="2133" dirty="0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užitočné </a:t>
              </a:r>
              <a:r>
                <a:rPr lang="en-US" sz="2133" dirty="0" err="1">
                  <a:solidFill>
                    <a:srgbClr val="FFFFFF"/>
                  </a:solidFill>
                  <a:latin typeface="Aptos"/>
                  <a:ea typeface="Aptos"/>
                  <a:cs typeface="Aptos"/>
                  <a:sym typeface="Aptos"/>
                </a:rPr>
                <a:t>kontakty</a:t>
              </a:r>
              <a:endParaRPr lang="en-US" sz="2133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829" y="944735"/>
            <a:ext cx="12534900" cy="1337733"/>
            <a:chOff x="0" y="0"/>
            <a:chExt cx="4952059" cy="528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422" y="1346200"/>
            <a:ext cx="12040979" cy="1299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3782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PODUJATIA ZÚ VIEDEŇ</a:t>
            </a:r>
            <a:r>
              <a:rPr lang="sk-SK" sz="3782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 VERANSTALTUNGEN</a:t>
            </a:r>
            <a:endParaRPr lang="en-US" sz="3782" b="1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5294"/>
              </a:lnSpc>
            </a:pPr>
            <a:endParaRPr lang="en-US" sz="3782" b="1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7200" y="2596218"/>
            <a:ext cx="11531581" cy="3303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5324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>
                <a:latin typeface="Aptos"/>
                <a:ea typeface="Aptos"/>
                <a:cs typeface="Aptos"/>
                <a:sym typeface="Aptos"/>
              </a:rPr>
              <a:t>účasť SK firiem na</a:t>
            </a:r>
            <a:r>
              <a:rPr lang="sk-SK" sz="1867" b="1" dirty="0">
                <a:solidFill>
                  <a:srgbClr val="004AAD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VEĽTRHOCH A VÝSTAVÁCH</a:t>
            </a:r>
            <a:r>
              <a:rPr lang="en-US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 202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5: </a:t>
            </a:r>
          </a:p>
          <a:p>
            <a:pPr marL="525324" lvl="2">
              <a:lnSpc>
                <a:spcPct val="150%"/>
              </a:lnSpc>
            </a:pP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Stavebníctvo a bývanie v Salzburgu, 6.-9.2.2025 </a:t>
            </a:r>
          </a:p>
          <a:p>
            <a:pPr marL="525324" lvl="2">
              <a:lnSpc>
                <a:spcPct val="150%"/>
              </a:lnSpc>
            </a:pPr>
            <a:r>
              <a:rPr lang="sk-SK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Free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from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+ </a:t>
            </a:r>
            <a:r>
              <a:rPr lang="sk-SK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Specialty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Food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vo Viedni, 17.-18.6.2025</a:t>
            </a:r>
          </a:p>
          <a:p>
            <a:pPr marL="525324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B2B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sk-SK" sz="1867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SK FIRIEM 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vo Viedni v oblasti zdravotníctva (marec 2025) a softvéru (máj 2025)</a:t>
            </a:r>
          </a:p>
          <a:p>
            <a:pPr marL="525324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workshop: 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VESMÍRNY PRIEMYSEL,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13.11.2025 v Bratislave</a:t>
            </a:r>
          </a:p>
          <a:p>
            <a:pPr marL="525324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 err="1">
                <a:solidFill>
                  <a:prstClr val="black"/>
                </a:solidFill>
                <a:latin typeface="Aptos"/>
                <a:ea typeface="Aptos"/>
                <a:cs typeface="Aptos"/>
                <a:sym typeface="Aptos"/>
              </a:rPr>
              <a:t>s</a:t>
            </a:r>
            <a:r>
              <a:rPr lang="en-US" sz="1867" dirty="0" err="1">
                <a:solidFill>
                  <a:prstClr val="black"/>
                </a:solidFill>
                <a:latin typeface="Aptos"/>
                <a:ea typeface="Aptos"/>
                <a:cs typeface="Aptos"/>
                <a:sym typeface="Aptos"/>
              </a:rPr>
              <a:t>eminár</a:t>
            </a:r>
            <a:r>
              <a:rPr lang="sk-SK" sz="1867" dirty="0">
                <a:solidFill>
                  <a:prstClr val="black"/>
                </a:solidFill>
                <a:latin typeface="Aptos"/>
                <a:ea typeface="Aptos"/>
                <a:cs typeface="Aptos"/>
                <a:sym typeface="Aptos"/>
              </a:rPr>
              <a:t>: 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PRAKTICKÉ ASPEKTY PODNIKANIA V RAKÚSKU,</a:t>
            </a:r>
            <a:r>
              <a:rPr lang="en-US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 </a:t>
            </a:r>
            <a:r>
              <a:rPr lang="en-US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2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9.11.2025 v Bratislave</a:t>
            </a:r>
          </a:p>
          <a:p>
            <a:pPr marL="525324" lvl="1" indent="-304815">
              <a:lnSpc>
                <a:spcPts val="2859"/>
              </a:lnSpc>
              <a:buFont typeface="Courier New" panose="02070309020205020404" pitchFamily="49" charset="0"/>
              <a:buChar char="o"/>
            </a:pPr>
            <a:endParaRPr lang="sk-SK" sz="186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220509" lvl="1">
              <a:lnSpc>
                <a:spcPts val="2859"/>
              </a:lnSpc>
            </a:pPr>
            <a:endParaRPr lang="en-US" sz="186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2829" y="944735"/>
            <a:ext cx="12534900" cy="1337733"/>
            <a:chOff x="0" y="0"/>
            <a:chExt cx="4952059" cy="5284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5980" y="1364082"/>
            <a:ext cx="12024421" cy="1299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94"/>
              </a:lnSpc>
            </a:pPr>
            <a:r>
              <a:rPr lang="en-US" sz="3782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PODUJATIA ZÚ VIEDEŇ</a:t>
            </a:r>
            <a:r>
              <a:rPr lang="sk-SK" sz="3782" b="1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 VERANSTALTUNGEN</a:t>
            </a:r>
            <a:endParaRPr lang="en-US" sz="3782" b="1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5294"/>
              </a:lnSpc>
            </a:pPr>
            <a:endParaRPr lang="en-US" sz="3782" b="1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06400" y="2714879"/>
            <a:ext cx="11511157" cy="34067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prezentácia 9 SK firiem asociácie 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DIGITAL HR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rakúskym subjektom, 27. január 2026</a:t>
            </a:r>
            <a:endParaRPr lang="en-US" sz="186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KOOPERAČNÁ BURZA</a:t>
            </a:r>
            <a:r>
              <a:rPr lang="en-US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 S OBCHODNÝMI DELEGÁTMI WK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O,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18. marec 2026</a:t>
            </a:r>
            <a:endParaRPr lang="en-US" sz="186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>
                <a:latin typeface="Aptos"/>
                <a:ea typeface="Aptos"/>
                <a:cs typeface="Aptos"/>
                <a:sym typeface="Aptos"/>
              </a:rPr>
              <a:t>seminár: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 DOING BUSINESS WITH UN, </a:t>
            </a:r>
            <a:r>
              <a:rPr lang="sk-SK" sz="1867" dirty="0">
                <a:latin typeface="Aptos"/>
                <a:ea typeface="Aptos"/>
                <a:cs typeface="Aptos"/>
                <a:sym typeface="Aptos"/>
              </a:rPr>
              <a:t>9.-10.6.2026 vo Viedni</a:t>
            </a:r>
            <a:r>
              <a:rPr lang="sk-SK" sz="1867" dirty="0">
                <a:solidFill>
                  <a:srgbClr val="000000"/>
                </a:solidFill>
                <a:latin typeface="Aptos Mono" panose="020F0502020204030204" pitchFamily="49" charset="0"/>
                <a:cs typeface="Levenim MT" panose="02010502060101010101"/>
              </a:rPr>
              <a:t>, </a:t>
            </a:r>
            <a:r>
              <a:rPr lang="sk-SK" sz="1867" dirty="0">
                <a:solidFill>
                  <a:srgbClr val="000000"/>
                </a:solidFill>
                <a:latin typeface="Aptos"/>
                <a:cs typeface="Levenim MT" panose="02010502060101010101"/>
              </a:rPr>
              <a:t>zámerom podujatia je umožniť SK podnikateľom oboznámiť sa s nákupným procesom v agentúrach OSN, B2B rokovania</a:t>
            </a:r>
          </a:p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sk-SK" sz="1867" dirty="0">
                <a:solidFill>
                  <a:srgbClr val="000000"/>
                </a:solidFill>
                <a:latin typeface="Aptos"/>
                <a:cs typeface="Levenim MT" panose="02010502060101010101"/>
              </a:rPr>
              <a:t>prezentácia </a:t>
            </a:r>
            <a:r>
              <a:rPr lang="sk-SK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SK FIRIEM Z OBLASTI IKT</a:t>
            </a:r>
            <a:r>
              <a:rPr lang="sk-SK" sz="1867" dirty="0">
                <a:solidFill>
                  <a:srgbClr val="004AAD"/>
                </a:solidFill>
                <a:latin typeface="Aptos"/>
                <a:cs typeface="Aptos"/>
                <a:sym typeface="Aptos"/>
              </a:rPr>
              <a:t> </a:t>
            </a:r>
            <a:r>
              <a:rPr lang="sk-SK" sz="1867" dirty="0">
                <a:solidFill>
                  <a:srgbClr val="000000"/>
                </a:solidFill>
                <a:latin typeface="Aptos"/>
                <a:cs typeface="Levenim MT" panose="02010502060101010101"/>
              </a:rPr>
              <a:t>rakúskym partnerom, 28. apríl 2026</a:t>
            </a:r>
          </a:p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r>
              <a:rPr lang="en-US" sz="1867" b="1" dirty="0">
                <a:solidFill>
                  <a:srgbClr val="004AAD"/>
                </a:solidFill>
                <a:latin typeface="League Spartan" panose="020B0604020202020204" charset="-18"/>
                <a:ea typeface="Aptos"/>
                <a:cs typeface="Aptos"/>
                <a:sym typeface="Aptos"/>
              </a:rPr>
              <a:t>B2B ROKOVANIA </a:t>
            </a:r>
            <a:r>
              <a:rPr lang="en-US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subjektov</a:t>
            </a:r>
            <a:r>
              <a:rPr lang="en-US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v </a:t>
            </a:r>
            <a:r>
              <a:rPr lang="en-US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oblasti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biotechnológií</a:t>
            </a:r>
            <a:r>
              <a:rPr lang="sk-SK" sz="1867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, 2.polrok 2026</a:t>
            </a:r>
          </a:p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endParaRPr lang="sk-SK" sz="1867" dirty="0">
              <a:solidFill>
                <a:srgbClr val="000000"/>
              </a:solidFill>
              <a:latin typeface="Aptos"/>
              <a:cs typeface="Levenim MT" panose="02010502060101010101"/>
            </a:endParaRPr>
          </a:p>
          <a:p>
            <a:pPr marL="522935" lvl="1" indent="-304815">
              <a:lnSpc>
                <a:spcPct val="150%"/>
              </a:lnSpc>
              <a:buFont typeface="Courier New" panose="02070309020205020404" pitchFamily="49" charset="0"/>
              <a:buChar char="o"/>
            </a:pPr>
            <a:endParaRPr lang="en-US" sz="1867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122371793"/>
      </p:ext>
    </p:extLst>
  </p:cSld>
  <p:clrMapOvr>
    <a:masterClrMapping/>
  </p:clrMapOvr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65667" y="2082800"/>
            <a:ext cx="3496733" cy="888519"/>
            <a:chOff x="0" y="0"/>
            <a:chExt cx="1381426" cy="3510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160933" y="2082800"/>
            <a:ext cx="3412067" cy="888519"/>
            <a:chOff x="0" y="0"/>
            <a:chExt cx="1347977" cy="35102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031065" y="1796120"/>
            <a:ext cx="6129867" cy="10351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76"/>
              </a:lnSpc>
            </a:pPr>
            <a:r>
              <a:rPr lang="en-US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ĎAKUJEM ZA POZORNOSŤ</a:t>
            </a: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/ </a:t>
            </a:r>
          </a:p>
          <a:p>
            <a:pPr algn="ctr">
              <a:lnSpc>
                <a:spcPts val="4276"/>
              </a:lnSpc>
            </a:pP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DANKE FÜR IHRE AUFMERKSAMKEIT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288865" y="4221030"/>
            <a:ext cx="5614270" cy="888927"/>
            <a:chOff x="0" y="0"/>
            <a:chExt cx="1932144" cy="351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32144" cy="351181"/>
            </a:xfrm>
            <a:custGeom>
              <a:avLst/>
              <a:gdLst/>
              <a:ahLst/>
              <a:cxnLst/>
              <a:rect l="l" t="t" r="r" b="b"/>
              <a:pathLst>
                <a:path w="1932144" h="351181">
                  <a:moveTo>
                    <a:pt x="53821" y="0"/>
                  </a:moveTo>
                  <a:lnTo>
                    <a:pt x="1878323" y="0"/>
                  </a:lnTo>
                  <a:cubicBezTo>
                    <a:pt x="1908047" y="0"/>
                    <a:pt x="1932144" y="24097"/>
                    <a:pt x="1932144" y="53821"/>
                  </a:cubicBezTo>
                  <a:lnTo>
                    <a:pt x="1932144" y="297360"/>
                  </a:lnTo>
                  <a:cubicBezTo>
                    <a:pt x="1932144" y="311634"/>
                    <a:pt x="1926474" y="325324"/>
                    <a:pt x="1916380" y="335417"/>
                  </a:cubicBezTo>
                  <a:cubicBezTo>
                    <a:pt x="1906287" y="345511"/>
                    <a:pt x="1892597" y="351181"/>
                    <a:pt x="1878323" y="351181"/>
                  </a:cubicBezTo>
                  <a:lnTo>
                    <a:pt x="53821" y="351181"/>
                  </a:lnTo>
                  <a:cubicBezTo>
                    <a:pt x="24097" y="351181"/>
                    <a:pt x="0" y="327085"/>
                    <a:pt x="0" y="297360"/>
                  </a:cubicBezTo>
                  <a:lnTo>
                    <a:pt x="0" y="53821"/>
                  </a:lnTo>
                  <a:cubicBezTo>
                    <a:pt x="0" y="24097"/>
                    <a:pt x="24097" y="0"/>
                    <a:pt x="5382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932144" cy="39880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288864" y="2911925"/>
            <a:ext cx="5614269" cy="98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  <a:spcBef>
                <a:spcPct val="0%"/>
              </a:spcBef>
            </a:pP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PhDr</a:t>
            </a:r>
            <a:r>
              <a:rPr lang="en-US" sz="18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. </a:t>
            </a: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Adriána</a:t>
            </a:r>
            <a:r>
              <a:rPr lang="en-US" sz="18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Dubeňová</a:t>
            </a:r>
            <a:endParaRPr lang="en-US" sz="1866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  <a:p>
            <a:pPr algn="ctr">
              <a:lnSpc>
                <a:spcPts val="2613"/>
              </a:lnSpc>
              <a:spcBef>
                <a:spcPct val="0%"/>
              </a:spcBef>
            </a:pP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Ekonomický</a:t>
            </a:r>
            <a:r>
              <a:rPr lang="en-US" sz="18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diplomat </a:t>
            </a:r>
          </a:p>
          <a:p>
            <a:pPr algn="ctr">
              <a:lnSpc>
                <a:spcPts val="2613"/>
              </a:lnSpc>
              <a:spcBef>
                <a:spcPct val="0%"/>
              </a:spcBef>
            </a:pP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Zastupiteľský</a:t>
            </a:r>
            <a:r>
              <a:rPr lang="en-US" sz="18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úrad</a:t>
            </a:r>
            <a:r>
              <a:rPr lang="en-US" sz="18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SR </a:t>
            </a: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vo</a:t>
            </a:r>
            <a:r>
              <a:rPr lang="en-US" sz="1866" dirty="0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6" dirty="0" err="1">
                <a:solidFill>
                  <a:srgbClr val="000000"/>
                </a:solidFill>
                <a:latin typeface="Aptos"/>
                <a:ea typeface="Aptos"/>
                <a:cs typeface="Aptos"/>
                <a:sym typeface="Aptos"/>
              </a:rPr>
              <a:t>Viedni</a:t>
            </a:r>
            <a:endParaRPr lang="en-US" sz="1866" dirty="0">
              <a:solidFill>
                <a:srgbClr val="000000"/>
              </a:solidFill>
              <a:latin typeface="Aptos"/>
              <a:ea typeface="Aptos"/>
              <a:cs typeface="Aptos"/>
              <a:sym typeface="Apto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193832" y="4374815"/>
            <a:ext cx="5804335" cy="550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%"/>
              </a:spcBef>
            </a:pPr>
            <a:r>
              <a:rPr lang="en-US" sz="1599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adriana.dubenova@mzv.sk</a:t>
            </a:r>
          </a:p>
          <a:p>
            <a:pPr algn="ctr">
              <a:lnSpc>
                <a:spcPts val="2239"/>
              </a:lnSpc>
              <a:spcBef>
                <a:spcPct val="0%"/>
              </a:spcBef>
            </a:pPr>
            <a:r>
              <a:rPr lang="en-US" sz="1599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www.mzv.sk/sk/web/vieden/podpora-podnikania</a:t>
            </a:r>
          </a:p>
        </p:txBody>
      </p:sp>
    </p:spTree>
  </p:cSld>
  <p:clrMapOvr>
    <a:masterClrMapping/>
  </p:clrMapOvr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2949" y="1587641"/>
            <a:ext cx="10812027" cy="3600986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Christian Rebernig</a:t>
            </a:r>
            <a:endParaRPr lang="de-AT" sz="2400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solidFill>
                <a:srgbClr val="22727B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000" dirty="0">
                <a:solidFill>
                  <a:srgbClr val="22727B"/>
                </a:solidFill>
                <a:latin typeface="Trebuchet MS" panose="020B0603020202020204" pitchFamily="34" charset="0"/>
              </a:rPr>
              <a:t>Geschäftsführer </a:t>
            </a:r>
          </a:p>
          <a:p>
            <a:pPr algn="ctr"/>
            <a:r>
              <a:rPr lang="de-DE" sz="2000" dirty="0">
                <a:solidFill>
                  <a:srgbClr val="22727B"/>
                </a:solidFill>
                <a:latin typeface="Trebuchet MS" panose="020B0603020202020204" pitchFamily="34" charset="0"/>
              </a:rPr>
              <a:t>Bundesgremium der Sales Agents</a:t>
            </a:r>
          </a:p>
          <a:p>
            <a:pPr algn="ctr"/>
            <a:r>
              <a:rPr lang="de-DE" sz="2000" dirty="0">
                <a:solidFill>
                  <a:srgbClr val="22727B"/>
                </a:solidFill>
                <a:latin typeface="Trebuchet MS" panose="020B0603020202020204" pitchFamily="34" charset="0"/>
              </a:rPr>
              <a:t>Weltweiter Dachverband der Sales Agents IUCAB</a:t>
            </a:r>
          </a:p>
          <a:p>
            <a:pPr algn="ctr"/>
            <a:endParaRPr lang="de-AT" sz="1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výkonný riaditeľ</a:t>
            </a:r>
            <a:endParaRPr lang="cs-CZ" sz="2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Grémium obchodných zástupcov</a:t>
            </a:r>
            <a:endParaRPr lang="cs-CZ" sz="2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celosvetová aliancia nezávislých obchodných zástupcov IUCAB</a:t>
            </a:r>
            <a:endParaRPr lang="de-DE" sz="2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de-DE" sz="14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endParaRPr lang="de-DE" sz="1400" dirty="0">
              <a:latin typeface="+mj-lt"/>
              <a:ea typeface="Times New Roman"/>
              <a:cs typeface="Times New Roman"/>
            </a:endParaRP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23481" y="188914"/>
            <a:ext cx="10701496" cy="944943"/>
          </a:xfrm>
        </p:spPr>
        <p:txBody>
          <a:bodyPr>
            <a:normAutofit fontScale="90%"/>
          </a:bodyPr>
          <a:lstStyle/>
          <a:p>
            <a:pPr>
              <a:spcAft>
                <a:spcPts val="0"/>
              </a:spcAft>
              <a:defRPr/>
            </a:pPr>
            <a:r>
              <a:rPr lang="de-AT" dirty="0">
                <a:ea typeface="Times New Roman"/>
                <a:cs typeface="Times New Roman"/>
              </a:rPr>
              <a:t>Erschließung neuer Märkte mit Sales Agents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sz="3200" i="1" dirty="0">
                <a:solidFill>
                  <a:srgbClr val="C00000"/>
                </a:solidFill>
                <a:ea typeface="Times New Roman"/>
                <a:cs typeface="Times New Roman"/>
              </a:rPr>
              <a:t>Otvorenie nových trhov s obchodnými zástupcami</a:t>
            </a:r>
            <a:endParaRPr lang="de-AT" sz="2800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pic>
        <p:nvPicPr>
          <p:cNvPr id="2" name="Grafik 1" descr="Ein Bild, das Text, Kleidung, Person, Screenshot enthält.">
            <a:extLst>
              <a:ext uri="{FF2B5EF4-FFF2-40B4-BE49-F238E27FC236}">
                <a16:creationId xmlns:a16="http://schemas.microsoft.com/office/drawing/2014/main" id="{7D70D149-39CC-8E5D-C067-497916B58C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.419%" b="5.249%"/>
          <a:stretch/>
        </p:blipFill>
        <p:spPr>
          <a:xfrm>
            <a:off x="0" y="4651129"/>
            <a:ext cx="12184610" cy="2206871"/>
          </a:xfrm>
          <a:prstGeom prst="rect">
            <a:avLst/>
          </a:prstGeom>
        </p:spPr>
      </p:pic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36D6B1CF-F484-497A-D95C-E1D19F179238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9547369"/>
      </p:ext>
    </p:extLst>
  </p:cSld>
  <p:clrMapOvr>
    <a:masterClrMapping/>
  </p:clrMapOvr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675" y="188915"/>
            <a:ext cx="10670557" cy="864106"/>
          </a:xfrm>
        </p:spPr>
        <p:txBody>
          <a:bodyPr>
            <a:normAutofit fontScale="90%"/>
          </a:bodyPr>
          <a:lstStyle/>
          <a:p>
            <a:r>
              <a:rPr lang="de-AT" dirty="0"/>
              <a:t>Distributionswege</a:t>
            </a:r>
            <a:br>
              <a:rPr lang="de-AT" dirty="0"/>
            </a:br>
            <a:r>
              <a:rPr lang="sk-SK" i="1" dirty="0">
                <a:solidFill>
                  <a:srgbClr val="C00000"/>
                </a:solidFill>
                <a:cs typeface="Times New Roman"/>
              </a:rPr>
              <a:t>Distribučné siete</a:t>
            </a:r>
            <a:endParaRPr lang="de-AT" i="1" dirty="0">
              <a:solidFill>
                <a:srgbClr val="C00000"/>
              </a:solidFill>
              <a:cs typeface="Times New Roman"/>
            </a:endParaRPr>
          </a:p>
        </p:txBody>
      </p:sp>
      <p:grpSp>
        <p:nvGrpSpPr>
          <p:cNvPr id="4" name="Gruppieren 22">
            <a:extLst>
              <a:ext uri="{FF2B5EF4-FFF2-40B4-BE49-F238E27FC236}">
                <a16:creationId xmlns:a16="http://schemas.microsoft.com/office/drawing/2014/main" id="{9BC42C45-2B90-DFE6-7985-A28E5EBA72DF}"/>
              </a:ext>
            </a:extLst>
          </p:cNvPr>
          <p:cNvGrpSpPr>
            <a:grpSpLocks/>
          </p:cNvGrpSpPr>
          <p:nvPr/>
        </p:nvGrpSpPr>
        <p:grpSpPr bwMode="auto">
          <a:xfrm>
            <a:off x="857250" y="1644651"/>
            <a:ext cx="10576983" cy="466725"/>
            <a:chOff x="676275" y="1644650"/>
            <a:chExt cx="7794625" cy="46672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8FA17495-68A3-B20A-8FCD-B837E390D2B1}"/>
                </a:ext>
              </a:extLst>
            </p:cNvPr>
            <p:cNvSpPr/>
            <p:nvPr/>
          </p:nvSpPr>
          <p:spPr>
            <a:xfrm>
              <a:off x="676275" y="1644650"/>
              <a:ext cx="7794625" cy="466725"/>
            </a:xfrm>
            <a:prstGeom prst="rect">
              <a:avLst/>
            </a:prstGeom>
            <a:solidFill>
              <a:srgbClr val="22727B"/>
            </a:solidFill>
            <a:ln w="6350"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de-AT" sz="2000" b="1"/>
            </a:p>
          </p:txBody>
        </p:sp>
        <p:sp>
          <p:nvSpPr>
            <p:cNvPr id="17" name="Inhaltsplatzhalter 2">
              <a:extLst>
                <a:ext uri="{FF2B5EF4-FFF2-40B4-BE49-F238E27FC236}">
                  <a16:creationId xmlns:a16="http://schemas.microsoft.com/office/drawing/2014/main" id="{DD71E6C3-AD96-4185-0B10-9C534D1A75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7075" y="1677988"/>
              <a:ext cx="7743825" cy="400050"/>
            </a:xfrm>
            <a:prstGeom prst="rect">
              <a:avLst/>
            </a:prstGeom>
            <a:solidFill>
              <a:srgbClr val="22727B"/>
            </a:solidFill>
            <a:ln w="6350"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de-AT"/>
              </a:defPPr>
              <a:lvl1pPr algn="ctr">
                <a:defRPr sz="2000" b="1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AT" altLang="de-DE" sz="2200" dirty="0"/>
                <a:t>Produzent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111C9DAF-30EE-8C0E-0AA7-36130A86100E}"/>
              </a:ext>
            </a:extLst>
          </p:cNvPr>
          <p:cNvSpPr/>
          <p:nvPr/>
        </p:nvSpPr>
        <p:spPr>
          <a:xfrm>
            <a:off x="926183" y="5350584"/>
            <a:ext cx="10508049" cy="466725"/>
          </a:xfrm>
          <a:prstGeom prst="rect">
            <a:avLst/>
          </a:prstGeom>
          <a:solidFill>
            <a:srgbClr val="22727B"/>
          </a:solidFill>
          <a:ln w="635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200" b="1" dirty="0"/>
              <a:t>Endkunde | Konsument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828A2FB-7FF8-FEF3-A0DF-AFA3DC4CE4F1}"/>
              </a:ext>
            </a:extLst>
          </p:cNvPr>
          <p:cNvGrpSpPr/>
          <p:nvPr/>
        </p:nvGrpSpPr>
        <p:grpSpPr>
          <a:xfrm>
            <a:off x="7724738" y="2111375"/>
            <a:ext cx="3030983" cy="3244728"/>
            <a:chOff x="7724738" y="2111375"/>
            <a:chExt cx="3030983" cy="3244728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5BC7C0C-9EE2-A4DD-E37F-3F90B11EE400}"/>
                </a:ext>
              </a:extLst>
            </p:cNvPr>
            <p:cNvGrpSpPr/>
            <p:nvPr/>
          </p:nvGrpSpPr>
          <p:grpSpPr>
            <a:xfrm>
              <a:off x="7724738" y="2111375"/>
              <a:ext cx="2672636" cy="3239208"/>
              <a:chOff x="5972138" y="2111375"/>
              <a:chExt cx="2672636" cy="3239208"/>
            </a:xfrm>
          </p:grpSpPr>
          <p:cxnSp>
            <p:nvCxnSpPr>
              <p:cNvPr id="24" name="Gerade Verbindung mit Pfeil 23">
                <a:extLst>
                  <a:ext uri="{FF2B5EF4-FFF2-40B4-BE49-F238E27FC236}">
                    <a16:creationId xmlns:a16="http://schemas.microsoft.com/office/drawing/2014/main" id="{D218C43F-D219-85DC-0D47-8F6F6ABB7CF0}"/>
                  </a:ext>
                </a:extLst>
              </p:cNvPr>
              <p:cNvCxnSpPr/>
              <p:nvPr/>
            </p:nvCxnSpPr>
            <p:spPr>
              <a:xfrm>
                <a:off x="7308456" y="2111375"/>
                <a:ext cx="527" cy="3239208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CCD6A2D8-9E3D-E5D7-7ABA-B2B42E71693E}"/>
                  </a:ext>
                </a:extLst>
              </p:cNvPr>
              <p:cNvSpPr/>
              <p:nvPr/>
            </p:nvSpPr>
            <p:spPr>
              <a:xfrm>
                <a:off x="5972138" y="2910663"/>
                <a:ext cx="2672636" cy="597278"/>
              </a:xfrm>
              <a:prstGeom prst="rect">
                <a:avLst/>
              </a:prstGeom>
              <a:solidFill>
                <a:srgbClr val="B2B2B2"/>
              </a:solidFill>
              <a:ln w="6350"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AT" sz="2000" b="1" dirty="0"/>
                  <a:t>angestellter Vertrieb</a:t>
                </a:r>
              </a:p>
            </p:txBody>
          </p:sp>
        </p:grp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A48FCA82-553C-9235-A988-336671C9041D}"/>
                </a:ext>
              </a:extLst>
            </p:cNvPr>
            <p:cNvCxnSpPr/>
            <p:nvPr/>
          </p:nvCxnSpPr>
          <p:spPr>
            <a:xfrm>
              <a:off x="10755194" y="2116895"/>
              <a:ext cx="527" cy="3239208"/>
            </a:xfrm>
            <a:prstGeom prst="straightConnector1">
              <a:avLst/>
            </a:prstGeom>
            <a:ln w="57150">
              <a:solidFill>
                <a:schemeClr val="tx1">
                  <a:lumMod val="50%"/>
                  <a:lumOff val="50%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72DA963-53D7-53DF-62BB-EC19289FE1DF}"/>
              </a:ext>
            </a:extLst>
          </p:cNvPr>
          <p:cNvGrpSpPr/>
          <p:nvPr/>
        </p:nvGrpSpPr>
        <p:grpSpPr>
          <a:xfrm>
            <a:off x="4384417" y="2107171"/>
            <a:ext cx="4676639" cy="3252937"/>
            <a:chOff x="4384417" y="2107171"/>
            <a:chExt cx="4676639" cy="3252937"/>
          </a:xfrm>
        </p:grpSpPr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17F3C7D9-1D72-A652-ED12-554AF7EDA1EC}"/>
                </a:ext>
              </a:extLst>
            </p:cNvPr>
            <p:cNvCxnSpPr>
              <a:endCxn id="41" idx="3"/>
            </p:cNvCxnSpPr>
            <p:nvPr/>
          </p:nvCxnSpPr>
          <p:spPr>
            <a:xfrm flipH="1">
              <a:off x="6678881" y="4666920"/>
              <a:ext cx="2382175" cy="9525"/>
            </a:xfrm>
            <a:prstGeom prst="straightConnector1">
              <a:avLst/>
            </a:prstGeom>
            <a:ln w="57150">
              <a:solidFill>
                <a:schemeClr val="tx1">
                  <a:lumMod val="50%"/>
                  <a:lumOff val="50%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81296CAA-F5C2-34EE-F4A7-F144B204DBDF}"/>
                </a:ext>
              </a:extLst>
            </p:cNvPr>
            <p:cNvGrpSpPr/>
            <p:nvPr/>
          </p:nvGrpSpPr>
          <p:grpSpPr>
            <a:xfrm>
              <a:off x="4384417" y="2107171"/>
              <a:ext cx="2294464" cy="3252937"/>
              <a:chOff x="3508117" y="2107171"/>
              <a:chExt cx="2294464" cy="3252937"/>
            </a:xfrm>
          </p:grpSpPr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E27C13A1-0FDF-F36F-92B3-7D7B11756F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57328" y="2107171"/>
                <a:ext cx="1" cy="2289870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279F956F-11B4-19F0-60B4-28D91AEAEF7A}"/>
                  </a:ext>
                </a:extLst>
              </p:cNvPr>
              <p:cNvSpPr/>
              <p:nvPr/>
            </p:nvSpPr>
            <p:spPr>
              <a:xfrm>
                <a:off x="3508117" y="4377806"/>
                <a:ext cx="2294464" cy="597278"/>
              </a:xfrm>
              <a:prstGeom prst="rect">
                <a:avLst/>
              </a:prstGeom>
              <a:solidFill>
                <a:srgbClr val="B2B2B2"/>
              </a:solidFill>
              <a:ln w="6350"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AT" sz="2000" b="1" dirty="0"/>
                  <a:t>Einzelhandel</a:t>
                </a:r>
              </a:p>
            </p:txBody>
          </p:sp>
          <p:cxnSp>
            <p:nvCxnSpPr>
              <p:cNvPr id="43" name="Gerade Verbindung mit Pfeil 42">
                <a:extLst>
                  <a:ext uri="{FF2B5EF4-FFF2-40B4-BE49-F238E27FC236}">
                    <a16:creationId xmlns:a16="http://schemas.microsoft.com/office/drawing/2014/main" id="{75229D57-5EFC-1B8D-670C-E71F38B2E487}"/>
                  </a:ext>
                </a:extLst>
              </p:cNvPr>
              <p:cNvCxnSpPr/>
              <p:nvPr/>
            </p:nvCxnSpPr>
            <p:spPr>
              <a:xfrm>
                <a:off x="4481593" y="4967030"/>
                <a:ext cx="527" cy="393078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523173B5-54ED-5B55-E523-82C47125807B}"/>
                </a:ext>
              </a:extLst>
            </p:cNvPr>
            <p:cNvCxnSpPr>
              <a:endCxn id="38" idx="3"/>
            </p:cNvCxnSpPr>
            <p:nvPr/>
          </p:nvCxnSpPr>
          <p:spPr>
            <a:xfrm flipH="1" flipV="1">
              <a:off x="7552918" y="3786177"/>
              <a:ext cx="1480176" cy="5229"/>
            </a:xfrm>
            <a:prstGeom prst="straightConnector1">
              <a:avLst/>
            </a:prstGeom>
            <a:ln w="57150">
              <a:solidFill>
                <a:schemeClr val="tx1">
                  <a:lumMod val="50%"/>
                  <a:lumOff val="50%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uppieren 33">
              <a:extLst>
                <a:ext uri="{FF2B5EF4-FFF2-40B4-BE49-F238E27FC236}">
                  <a16:creationId xmlns:a16="http://schemas.microsoft.com/office/drawing/2014/main" id="{609CA550-D5B3-BA71-6EC7-7120D4105ABB}"/>
                </a:ext>
              </a:extLst>
            </p:cNvPr>
            <p:cNvGrpSpPr/>
            <p:nvPr/>
          </p:nvGrpSpPr>
          <p:grpSpPr>
            <a:xfrm>
              <a:off x="4949168" y="2123633"/>
              <a:ext cx="2603750" cy="3226950"/>
              <a:chOff x="3939517" y="2123633"/>
              <a:chExt cx="2603750" cy="3226950"/>
            </a:xfrm>
          </p:grpSpPr>
          <p:cxnSp>
            <p:nvCxnSpPr>
              <p:cNvPr id="35" name="Gerade Verbindung mit Pfeil 34">
                <a:extLst>
                  <a:ext uri="{FF2B5EF4-FFF2-40B4-BE49-F238E27FC236}">
                    <a16:creationId xmlns:a16="http://schemas.microsoft.com/office/drawing/2014/main" id="{D04ACF81-BF41-23EA-A9E9-57D28EEB52B9}"/>
                  </a:ext>
                </a:extLst>
              </p:cNvPr>
              <p:cNvCxnSpPr/>
              <p:nvPr/>
            </p:nvCxnSpPr>
            <p:spPr>
              <a:xfrm>
                <a:off x="5099332" y="4030627"/>
                <a:ext cx="7502" cy="366414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8D78C7D0-5BED-B886-F52D-F8401AAF6059}"/>
                  </a:ext>
                </a:extLst>
              </p:cNvPr>
              <p:cNvCxnSpPr/>
              <p:nvPr/>
            </p:nvCxnSpPr>
            <p:spPr>
              <a:xfrm flipH="1">
                <a:off x="5095817" y="2123633"/>
                <a:ext cx="3502" cy="1386533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DDCB4BB5-AC75-3955-947C-C14307B570B7}"/>
                  </a:ext>
                </a:extLst>
              </p:cNvPr>
              <p:cNvSpPr/>
              <p:nvPr/>
            </p:nvSpPr>
            <p:spPr>
              <a:xfrm>
                <a:off x="3939517" y="3487538"/>
                <a:ext cx="2603750" cy="597278"/>
              </a:xfrm>
              <a:prstGeom prst="rect">
                <a:avLst/>
              </a:prstGeom>
              <a:solidFill>
                <a:srgbClr val="B2B2B2"/>
              </a:solidFill>
              <a:ln w="6350">
                <a:noFill/>
              </a:ln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AT" sz="2000" b="1" dirty="0"/>
                  <a:t>Großhandel</a:t>
                </a:r>
              </a:p>
            </p:txBody>
          </p:sp>
          <p:cxnSp>
            <p:nvCxnSpPr>
              <p:cNvPr id="39" name="Gerade Verbindung mit Pfeil 38">
                <a:extLst>
                  <a:ext uri="{FF2B5EF4-FFF2-40B4-BE49-F238E27FC236}">
                    <a16:creationId xmlns:a16="http://schemas.microsoft.com/office/drawing/2014/main" id="{0D2D4A55-FFE9-0A02-B55C-9623162B1812}"/>
                  </a:ext>
                </a:extLst>
              </p:cNvPr>
              <p:cNvCxnSpPr/>
              <p:nvPr/>
            </p:nvCxnSpPr>
            <p:spPr>
              <a:xfrm flipH="1">
                <a:off x="6233941" y="4088921"/>
                <a:ext cx="261" cy="1261662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echteck 43">
            <a:extLst>
              <a:ext uri="{FF2B5EF4-FFF2-40B4-BE49-F238E27FC236}">
                <a16:creationId xmlns:a16="http://schemas.microsoft.com/office/drawing/2014/main" id="{7D0FE0E7-E093-B5F1-99EA-A6D412E7DA47}"/>
              </a:ext>
            </a:extLst>
          </p:cNvPr>
          <p:cNvSpPr/>
          <p:nvPr/>
        </p:nvSpPr>
        <p:spPr>
          <a:xfrm>
            <a:off x="5743575" y="2219621"/>
            <a:ext cx="3571875" cy="597278"/>
          </a:xfrm>
          <a:prstGeom prst="rect">
            <a:avLst/>
          </a:prstGeom>
          <a:solidFill>
            <a:srgbClr val="B2B2B2"/>
          </a:solidFill>
          <a:ln w="635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000" b="1" dirty="0"/>
              <a:t>Niederlassung</a:t>
            </a:r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997A940E-2EB2-B6DB-C955-57CA196CC965}"/>
              </a:ext>
            </a:extLst>
          </p:cNvPr>
          <p:cNvGrpSpPr/>
          <p:nvPr/>
        </p:nvGrpSpPr>
        <p:grpSpPr>
          <a:xfrm>
            <a:off x="857250" y="2123633"/>
            <a:ext cx="4102053" cy="2552812"/>
            <a:chOff x="676275" y="2123633"/>
            <a:chExt cx="4102053" cy="2552812"/>
          </a:xfrm>
        </p:grpSpPr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08616071-EA21-A649-D11A-D97C1A0C501A}"/>
                </a:ext>
              </a:extLst>
            </p:cNvPr>
            <p:cNvSpPr/>
            <p:nvPr/>
          </p:nvSpPr>
          <p:spPr>
            <a:xfrm>
              <a:off x="676275" y="2577905"/>
              <a:ext cx="3257550" cy="979027"/>
            </a:xfrm>
            <a:prstGeom prst="rect">
              <a:avLst/>
            </a:prstGeom>
            <a:solidFill>
              <a:srgbClr val="C00000"/>
            </a:solidFill>
            <a:ln w="6350"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AT" sz="2800" b="1" dirty="0"/>
                <a:t>SALES AGENT</a:t>
              </a:r>
            </a:p>
          </p:txBody>
        </p: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48F51658-0BB6-5A0D-1A5F-51655D459E97}"/>
                </a:ext>
              </a:extLst>
            </p:cNvPr>
            <p:cNvCxnSpPr>
              <a:endCxn id="46" idx="0"/>
            </p:cNvCxnSpPr>
            <p:nvPr/>
          </p:nvCxnSpPr>
          <p:spPr>
            <a:xfrm>
              <a:off x="2305050" y="2123633"/>
              <a:ext cx="0" cy="454272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winkelter Verbinder 63">
              <a:extLst>
                <a:ext uri="{FF2B5EF4-FFF2-40B4-BE49-F238E27FC236}">
                  <a16:creationId xmlns:a16="http://schemas.microsoft.com/office/drawing/2014/main" id="{A4A3D216-609D-72DC-0E2D-17B9869A5A5E}"/>
                </a:ext>
              </a:extLst>
            </p:cNvPr>
            <p:cNvCxnSpPr>
              <a:stCxn id="46" idx="2"/>
            </p:cNvCxnSpPr>
            <p:nvPr/>
          </p:nvCxnSpPr>
          <p:spPr>
            <a:xfrm rot="16200000" flipH="1">
              <a:off x="3427067" y="2434914"/>
              <a:ext cx="229244" cy="2473279"/>
            </a:xfrm>
            <a:prstGeom prst="bentConnector2">
              <a:avLst/>
            </a:prstGeom>
            <a:ln w="571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winkelter Verbinder 64">
              <a:extLst>
                <a:ext uri="{FF2B5EF4-FFF2-40B4-BE49-F238E27FC236}">
                  <a16:creationId xmlns:a16="http://schemas.microsoft.com/office/drawing/2014/main" id="{26F17535-E189-AADD-BCC1-5245D1564B82}"/>
                </a:ext>
              </a:extLst>
            </p:cNvPr>
            <p:cNvCxnSpPr/>
            <p:nvPr/>
          </p:nvCxnSpPr>
          <p:spPr>
            <a:xfrm>
              <a:off x="2295306" y="3786176"/>
              <a:ext cx="1898611" cy="890269"/>
            </a:xfrm>
            <a:prstGeom prst="bentConnector3">
              <a:avLst>
                <a:gd name="adj1" fmla="val 835"/>
              </a:avLst>
            </a:prstGeom>
            <a:ln w="57150">
              <a:solidFill>
                <a:srgbClr val="C0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78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4CA-72F7-1F47-2B4A-188298BA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30"/>
            <a:ext cx="10515600" cy="1325563"/>
          </a:xfrm>
        </p:spPr>
        <p:txBody>
          <a:bodyPr/>
          <a:lstStyle/>
          <a:p>
            <a:r>
              <a:rPr lang="de-AT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6850-7C51-80A1-C817-D630EA532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06195"/>
            <a:ext cx="10515600" cy="4351338"/>
          </a:xfrm>
        </p:spPr>
        <p:txBody>
          <a:bodyPr>
            <a:normAutofit fontScale="85%" lnSpcReduction="20%"/>
          </a:bodyPr>
          <a:lstStyle/>
          <a:p>
            <a:pPr>
              <a:lnSpc>
                <a:spcPct val="150%"/>
              </a:lnSpc>
            </a:pPr>
            <a:r>
              <a:rPr lang="de-AT" dirty="0"/>
              <a:t>Begrüßung | </a:t>
            </a:r>
            <a:r>
              <a:rPr lang="sk-SK" i="1" dirty="0">
                <a:solidFill>
                  <a:srgbClr val="C00000"/>
                </a:solidFill>
              </a:rPr>
              <a:t>Privítanie</a:t>
            </a:r>
            <a:endParaRPr lang="de-DE" i="1" dirty="0">
              <a:solidFill>
                <a:srgbClr val="C00000"/>
              </a:solidFill>
            </a:endParaRPr>
          </a:p>
          <a:p>
            <a:pPr>
              <a:lnSpc>
                <a:spcPct val="150%"/>
              </a:lnSpc>
            </a:pPr>
            <a:r>
              <a:rPr lang="de-AT" dirty="0"/>
              <a:t>Imagefilm Sales Agents | </a:t>
            </a:r>
            <a:r>
              <a:rPr lang="sk-SK" i="1" dirty="0">
                <a:solidFill>
                  <a:srgbClr val="C00000"/>
                </a:solidFill>
              </a:rPr>
              <a:t>Predstavenie obchodných zástupcov</a:t>
            </a:r>
            <a:endParaRPr lang="de-AT" i="1" dirty="0">
              <a:solidFill>
                <a:srgbClr val="C00000"/>
              </a:solidFill>
            </a:endParaRPr>
          </a:p>
          <a:p>
            <a:pPr>
              <a:lnSpc>
                <a:spcPct val="150%"/>
              </a:lnSpc>
            </a:pPr>
            <a:r>
              <a:rPr lang="de-AT" dirty="0"/>
              <a:t>Bilaterale Wirtschaftsbeziehungen | </a:t>
            </a:r>
            <a:r>
              <a:rPr lang="sk-SK" i="1" dirty="0">
                <a:solidFill>
                  <a:srgbClr val="C00000"/>
                </a:solidFill>
              </a:rPr>
              <a:t>Bilaterálne ekonomické vzťahy</a:t>
            </a:r>
            <a:endParaRPr lang="de-AT" i="1" dirty="0">
              <a:solidFill>
                <a:srgbClr val="C00000"/>
              </a:solidFill>
            </a:endParaRPr>
          </a:p>
          <a:p>
            <a:pPr>
              <a:lnSpc>
                <a:spcPct val="150%"/>
              </a:lnSpc>
            </a:pPr>
            <a:r>
              <a:rPr lang="de-AT" dirty="0"/>
              <a:t>Vertriebsoutsourcing | </a:t>
            </a:r>
            <a:r>
              <a:rPr lang="sk-SK" i="1" dirty="0">
                <a:solidFill>
                  <a:srgbClr val="C00000"/>
                </a:solidFill>
              </a:rPr>
              <a:t>Otvorenie nových trhov s obchodnými zástupcami</a:t>
            </a:r>
            <a:endParaRPr lang="de-AT" i="1" dirty="0">
              <a:solidFill>
                <a:srgbClr val="C00000"/>
              </a:solidFill>
            </a:endParaRPr>
          </a:p>
          <a:p>
            <a:pPr>
              <a:lnSpc>
                <a:spcPct val="150%"/>
              </a:lnSpc>
            </a:pPr>
            <a:r>
              <a:rPr lang="de-AT" dirty="0"/>
              <a:t>Handelsagentenrecht | </a:t>
            </a:r>
            <a:r>
              <a:rPr lang="sk-SK" i="1" dirty="0">
                <a:solidFill>
                  <a:srgbClr val="C00000"/>
                </a:solidFill>
              </a:rPr>
              <a:t>Právo obchodných zástupcov</a:t>
            </a:r>
            <a:endParaRPr lang="de-AT" i="1" dirty="0">
              <a:solidFill>
                <a:srgbClr val="C00000"/>
              </a:solidFill>
            </a:endParaRPr>
          </a:p>
          <a:p>
            <a:r>
              <a:rPr lang="de-AT" dirty="0"/>
              <a:t>Serviceleistung der Außenwirtschaft in der WKÖ |  </a:t>
            </a:r>
            <a:r>
              <a:rPr lang="de-AT" i="1" dirty="0" err="1">
                <a:solidFill>
                  <a:srgbClr val="C00000"/>
                </a:solidFill>
              </a:rPr>
              <a:t>Služby</a:t>
            </a:r>
            <a:r>
              <a:rPr lang="de-AT" i="1" dirty="0">
                <a:solidFill>
                  <a:srgbClr val="C00000"/>
                </a:solidFill>
              </a:rPr>
              <a:t> </a:t>
            </a:r>
            <a:r>
              <a:rPr lang="de-AT" i="1" dirty="0" err="1">
                <a:solidFill>
                  <a:srgbClr val="C00000"/>
                </a:solidFill>
              </a:rPr>
              <a:t>Centra</a:t>
            </a:r>
            <a:r>
              <a:rPr lang="de-AT" i="1" dirty="0">
                <a:solidFill>
                  <a:srgbClr val="C00000"/>
                </a:solidFill>
              </a:rPr>
              <a:t> </a:t>
            </a:r>
            <a:r>
              <a:rPr lang="de-AT" i="1" dirty="0" err="1">
                <a:solidFill>
                  <a:srgbClr val="C00000"/>
                </a:solidFill>
              </a:rPr>
              <a:t>zahraničného</a:t>
            </a:r>
            <a:r>
              <a:rPr lang="de-AT" i="1" dirty="0">
                <a:solidFill>
                  <a:srgbClr val="C00000"/>
                </a:solidFill>
              </a:rPr>
              <a:t> </a:t>
            </a:r>
            <a:r>
              <a:rPr lang="de-AT" i="1" dirty="0" err="1">
                <a:solidFill>
                  <a:srgbClr val="C00000"/>
                </a:solidFill>
              </a:rPr>
              <a:t>obchodu</a:t>
            </a:r>
            <a:r>
              <a:rPr lang="de-AT" i="1" dirty="0">
                <a:solidFill>
                  <a:srgbClr val="C00000"/>
                </a:solidFill>
              </a:rPr>
              <a:t> v </a:t>
            </a:r>
            <a:r>
              <a:rPr lang="de-AT" i="1" dirty="0" err="1">
                <a:solidFill>
                  <a:srgbClr val="C00000"/>
                </a:solidFill>
              </a:rPr>
              <a:t>Bratislave</a:t>
            </a:r>
            <a:endParaRPr lang="de-AT" i="1" dirty="0">
              <a:solidFill>
                <a:srgbClr val="C00000"/>
              </a:solidFill>
            </a:endParaRPr>
          </a:p>
          <a:p>
            <a:pPr>
              <a:lnSpc>
                <a:spcPct val="150%"/>
              </a:lnSpc>
            </a:pPr>
            <a:r>
              <a:rPr lang="de-AT" dirty="0"/>
              <a:t>B2B-Einzelgespräche und Gelegenheit zum Netzwerken | </a:t>
            </a:r>
            <a:r>
              <a:rPr lang="de-AT" i="1" dirty="0">
                <a:solidFill>
                  <a:srgbClr val="C00000"/>
                </a:solidFill>
              </a:rPr>
              <a:t>B2B </a:t>
            </a:r>
            <a:r>
              <a:rPr lang="de-AT" i="1" dirty="0" err="1">
                <a:solidFill>
                  <a:srgbClr val="C00000"/>
                </a:solidFill>
              </a:rPr>
              <a:t>rozhovory</a:t>
            </a:r>
            <a:endParaRPr lang="de-AT" i="1" dirty="0">
              <a:solidFill>
                <a:srgbClr val="C00000"/>
              </a:solidFill>
            </a:endParaRPr>
          </a:p>
          <a:p>
            <a:endParaRPr lang="de-AT" dirty="0"/>
          </a:p>
        </p:txBody>
      </p: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E6829FC7-E95A-33A4-4172-747ED1D57E89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ok 4">
            <a:extLst>
              <a:ext uri="{FF2B5EF4-FFF2-40B4-BE49-F238E27FC236}">
                <a16:creationId xmlns:a16="http://schemas.microsoft.com/office/drawing/2014/main" id="{94800828-66A6-F030-A241-ABEE6CFE5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5532592"/>
            <a:ext cx="11490960" cy="1321395"/>
          </a:xfrm>
          <a:prstGeom prst="rect">
            <a:avLst/>
          </a:prstGeom>
        </p:spPr>
      </p:pic>
      <p:cxnSp>
        <p:nvCxnSpPr>
          <p:cNvPr id="6" name="Straight Connector 11">
            <a:extLst>
              <a:ext uri="{FF2B5EF4-FFF2-40B4-BE49-F238E27FC236}">
                <a16:creationId xmlns:a16="http://schemas.microsoft.com/office/drawing/2014/main" id="{280C12D4-2041-148F-F9A7-71607142B7E2}"/>
              </a:ext>
            </a:extLst>
          </p:cNvPr>
          <p:cNvCxnSpPr>
            <a:cxnSpLocks/>
          </p:cNvCxnSpPr>
          <p:nvPr/>
        </p:nvCxnSpPr>
        <p:spPr>
          <a:xfrm>
            <a:off x="0" y="5663987"/>
            <a:ext cx="12192000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2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BF1D6B7B-5DA4-CF91-00AE-AF8293D0D4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297" y="5090346"/>
            <a:ext cx="442246" cy="4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55470"/>
      </p:ext>
    </p:extLst>
  </p:cSld>
  <p:clrMapOvr>
    <a:masterClrMapping/>
  </p:clrMapOvr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766233" y="188915"/>
            <a:ext cx="10668000" cy="887188"/>
          </a:xfrm>
        </p:spPr>
        <p:txBody>
          <a:bodyPr>
            <a:normAutofit fontScale="90%"/>
          </a:bodyPr>
          <a:lstStyle/>
          <a:p>
            <a:br>
              <a:rPr lang="de-AT" altLang="de-DE" i="1" dirty="0"/>
            </a:br>
            <a:r>
              <a:rPr lang="de-AT" altLang="de-DE" dirty="0"/>
              <a:t>Der Sales Agent</a:t>
            </a:r>
            <a:br>
              <a:rPr lang="de-AT" altLang="de-DE" dirty="0"/>
            </a:br>
            <a:r>
              <a:rPr lang="sk-SK" altLang="de-DE" i="1" dirty="0">
                <a:solidFill>
                  <a:srgbClr val="C00000"/>
                </a:solidFill>
              </a:rPr>
              <a:t>Obchodný zástupca</a:t>
            </a:r>
            <a:endParaRPr lang="de-AT" altLang="de-DE" i="1" dirty="0">
              <a:solidFill>
                <a:srgbClr val="C00000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66775" y="3032614"/>
            <a:ext cx="10635393" cy="466725"/>
          </a:xfrm>
          <a:prstGeom prst="rect">
            <a:avLst/>
          </a:prstGeom>
          <a:solidFill>
            <a:srgbClr val="22727B"/>
          </a:solidFill>
          <a:ln w="635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AT" sz="2200" b="1" dirty="0"/>
              <a:t>Netzwerker und Verkaufsprofi</a:t>
            </a:r>
            <a:endParaRPr lang="de-AT" sz="2200" i="1" dirty="0"/>
          </a:p>
        </p:txBody>
      </p:sp>
      <p:grpSp>
        <p:nvGrpSpPr>
          <p:cNvPr id="6152" name="Gruppieren 18"/>
          <p:cNvGrpSpPr>
            <a:grpSpLocks/>
          </p:cNvGrpSpPr>
          <p:nvPr/>
        </p:nvGrpSpPr>
        <p:grpSpPr bwMode="auto">
          <a:xfrm>
            <a:off x="4868731" y="4559647"/>
            <a:ext cx="2180865" cy="1541644"/>
            <a:chOff x="3232287" y="4315248"/>
            <a:chExt cx="2180865" cy="1541644"/>
          </a:xfrm>
        </p:grpSpPr>
        <p:sp>
          <p:nvSpPr>
            <p:cNvPr id="6160" name="Freeform 5"/>
            <p:cNvSpPr>
              <a:spLocks/>
            </p:cNvSpPr>
            <p:nvPr/>
          </p:nvSpPr>
          <p:spPr bwMode="auto">
            <a:xfrm>
              <a:off x="3914775" y="4315248"/>
              <a:ext cx="1113485" cy="1092418"/>
            </a:xfrm>
            <a:custGeom>
              <a:avLst/>
              <a:gdLst>
                <a:gd name="T0" fmla="*/ 2147483647 w 722"/>
                <a:gd name="T1" fmla="*/ 2147483647 h 720"/>
                <a:gd name="T2" fmla="*/ 2147483647 w 722"/>
                <a:gd name="T3" fmla="*/ 2147483647 h 720"/>
                <a:gd name="T4" fmla="*/ 2147483647 w 722"/>
                <a:gd name="T5" fmla="*/ 2147483647 h 720"/>
                <a:gd name="T6" fmla="*/ 2147483647 w 722"/>
                <a:gd name="T7" fmla="*/ 2147483647 h 720"/>
                <a:gd name="T8" fmla="*/ 2147483647 w 722"/>
                <a:gd name="T9" fmla="*/ 2147483647 h 720"/>
                <a:gd name="T10" fmla="*/ 2147483647 w 722"/>
                <a:gd name="T11" fmla="*/ 2147483647 h 720"/>
                <a:gd name="T12" fmla="*/ 2147483647 w 722"/>
                <a:gd name="T13" fmla="*/ 2147483647 h 720"/>
                <a:gd name="T14" fmla="*/ 2147483647 w 722"/>
                <a:gd name="T15" fmla="*/ 2147483647 h 720"/>
                <a:gd name="T16" fmla="*/ 2147483647 w 722"/>
                <a:gd name="T17" fmla="*/ 2147483647 h 720"/>
                <a:gd name="T18" fmla="*/ 2147483647 w 722"/>
                <a:gd name="T19" fmla="*/ 2147483647 h 720"/>
                <a:gd name="T20" fmla="*/ 2147483647 w 722"/>
                <a:gd name="T21" fmla="*/ 2147483647 h 720"/>
                <a:gd name="T22" fmla="*/ 2147483647 w 722"/>
                <a:gd name="T23" fmla="*/ 2147483647 h 720"/>
                <a:gd name="T24" fmla="*/ 2147483647 w 722"/>
                <a:gd name="T25" fmla="*/ 2147483647 h 720"/>
                <a:gd name="T26" fmla="*/ 2147483647 w 722"/>
                <a:gd name="T27" fmla="*/ 2147483647 h 720"/>
                <a:gd name="T28" fmla="*/ 2147483647 w 722"/>
                <a:gd name="T29" fmla="*/ 2147483647 h 720"/>
                <a:gd name="T30" fmla="*/ 2147483647 w 722"/>
                <a:gd name="T31" fmla="*/ 2147483647 h 720"/>
                <a:gd name="T32" fmla="*/ 2147483647 w 722"/>
                <a:gd name="T33" fmla="*/ 2147483647 h 720"/>
                <a:gd name="T34" fmla="*/ 2147483647 w 722"/>
                <a:gd name="T35" fmla="*/ 2147483647 h 720"/>
                <a:gd name="T36" fmla="*/ 2147483647 w 722"/>
                <a:gd name="T37" fmla="*/ 2147483647 h 720"/>
                <a:gd name="T38" fmla="*/ 2147483647 w 722"/>
                <a:gd name="T39" fmla="*/ 2147483647 h 720"/>
                <a:gd name="T40" fmla="*/ 2147483647 w 722"/>
                <a:gd name="T41" fmla="*/ 2147483647 h 720"/>
                <a:gd name="T42" fmla="*/ 2147483647 w 722"/>
                <a:gd name="T43" fmla="*/ 2147483647 h 720"/>
                <a:gd name="T44" fmla="*/ 2147483647 w 722"/>
                <a:gd name="T45" fmla="*/ 2147483647 h 720"/>
                <a:gd name="T46" fmla="*/ 2147483647 w 722"/>
                <a:gd name="T47" fmla="*/ 2147483647 h 720"/>
                <a:gd name="T48" fmla="*/ 2147483647 w 722"/>
                <a:gd name="T49" fmla="*/ 2147483647 h 720"/>
                <a:gd name="T50" fmla="*/ 2147483647 w 722"/>
                <a:gd name="T51" fmla="*/ 2147483647 h 720"/>
                <a:gd name="T52" fmla="*/ 2147483647 w 722"/>
                <a:gd name="T53" fmla="*/ 2147483647 h 720"/>
                <a:gd name="T54" fmla="*/ 2147483647 w 722"/>
                <a:gd name="T55" fmla="*/ 2147483647 h 720"/>
                <a:gd name="T56" fmla="*/ 2147483647 w 722"/>
                <a:gd name="T57" fmla="*/ 0 h 720"/>
                <a:gd name="T58" fmla="*/ 2147483647 w 722"/>
                <a:gd name="T59" fmla="*/ 2147483647 h 720"/>
                <a:gd name="T60" fmla="*/ 2147483647 w 722"/>
                <a:gd name="T61" fmla="*/ 2147483647 h 720"/>
                <a:gd name="T62" fmla="*/ 2147483647 w 722"/>
                <a:gd name="T63" fmla="*/ 2147483647 h 720"/>
                <a:gd name="T64" fmla="*/ 2147483647 w 722"/>
                <a:gd name="T65" fmla="*/ 2147483647 h 720"/>
                <a:gd name="T66" fmla="*/ 2147483647 w 722"/>
                <a:gd name="T67" fmla="*/ 2147483647 h 720"/>
                <a:gd name="T68" fmla="*/ 2147483647 w 722"/>
                <a:gd name="T69" fmla="*/ 2147483647 h 720"/>
                <a:gd name="T70" fmla="*/ 2147483647 w 722"/>
                <a:gd name="T71" fmla="*/ 2147483647 h 720"/>
                <a:gd name="T72" fmla="*/ 2147483647 w 722"/>
                <a:gd name="T73" fmla="*/ 2147483647 h 720"/>
                <a:gd name="T74" fmla="*/ 0 w 722"/>
                <a:gd name="T75" fmla="*/ 2147483647 h 720"/>
                <a:gd name="T76" fmla="*/ 2147483647 w 722"/>
                <a:gd name="T77" fmla="*/ 2147483647 h 720"/>
                <a:gd name="T78" fmla="*/ 2147483647 w 722"/>
                <a:gd name="T79" fmla="*/ 2147483647 h 720"/>
                <a:gd name="T80" fmla="*/ 2147483647 w 722"/>
                <a:gd name="T81" fmla="*/ 2147483647 h 720"/>
                <a:gd name="T82" fmla="*/ 2147483647 w 722"/>
                <a:gd name="T83" fmla="*/ 2147483647 h 720"/>
                <a:gd name="T84" fmla="*/ 2147483647 w 722"/>
                <a:gd name="T85" fmla="*/ 2147483647 h 720"/>
                <a:gd name="T86" fmla="*/ 2147483647 w 722"/>
                <a:gd name="T87" fmla="*/ 2147483647 h 720"/>
                <a:gd name="T88" fmla="*/ 2147483647 w 722"/>
                <a:gd name="T89" fmla="*/ 2147483647 h 720"/>
                <a:gd name="T90" fmla="*/ 2147483647 w 722"/>
                <a:gd name="T91" fmla="*/ 2147483647 h 720"/>
                <a:gd name="T92" fmla="*/ 2147483647 w 722"/>
                <a:gd name="T93" fmla="*/ 2147483647 h 720"/>
                <a:gd name="T94" fmla="*/ 2147483647 w 722"/>
                <a:gd name="T95" fmla="*/ 2147483647 h 720"/>
                <a:gd name="T96" fmla="*/ 2147483647 w 722"/>
                <a:gd name="T97" fmla="*/ 2147483647 h 720"/>
                <a:gd name="T98" fmla="*/ 2147483647 w 722"/>
                <a:gd name="T99" fmla="*/ 2147483647 h 720"/>
                <a:gd name="T100" fmla="*/ 2147483647 w 722"/>
                <a:gd name="T101" fmla="*/ 2147483647 h 720"/>
                <a:gd name="T102" fmla="*/ 2147483647 w 722"/>
                <a:gd name="T103" fmla="*/ 2147483647 h 720"/>
                <a:gd name="T104" fmla="*/ 2147483647 w 722"/>
                <a:gd name="T105" fmla="*/ 2147483647 h 720"/>
                <a:gd name="T106" fmla="*/ 2147483647 w 722"/>
                <a:gd name="T107" fmla="*/ 2147483647 h 720"/>
                <a:gd name="T108" fmla="*/ 2147483647 w 722"/>
                <a:gd name="T109" fmla="*/ 2147483647 h 720"/>
                <a:gd name="T110" fmla="*/ 2147483647 w 722"/>
                <a:gd name="T111" fmla="*/ 2147483647 h 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2"/>
                <a:gd name="T169" fmla="*/ 0 h 720"/>
                <a:gd name="T170" fmla="*/ 722 w 722"/>
                <a:gd name="T171" fmla="*/ 720 h 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2" h="720">
                  <a:moveTo>
                    <a:pt x="722" y="430"/>
                  </a:moveTo>
                  <a:lnTo>
                    <a:pt x="722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4" y="358"/>
                  </a:lnTo>
                  <a:lnTo>
                    <a:pt x="534" y="360"/>
                  </a:lnTo>
                  <a:lnTo>
                    <a:pt x="530" y="394"/>
                  </a:lnTo>
                  <a:lnTo>
                    <a:pt x="520" y="428"/>
                  </a:lnTo>
                  <a:lnTo>
                    <a:pt x="504" y="456"/>
                  </a:lnTo>
                  <a:lnTo>
                    <a:pt x="483" y="483"/>
                  </a:lnTo>
                  <a:lnTo>
                    <a:pt x="458" y="504"/>
                  </a:lnTo>
                  <a:lnTo>
                    <a:pt x="428" y="520"/>
                  </a:lnTo>
                  <a:lnTo>
                    <a:pt x="395" y="530"/>
                  </a:lnTo>
                  <a:lnTo>
                    <a:pt x="361" y="534"/>
                  </a:lnTo>
                  <a:lnTo>
                    <a:pt x="325" y="530"/>
                  </a:lnTo>
                  <a:lnTo>
                    <a:pt x="293" y="520"/>
                  </a:lnTo>
                  <a:lnTo>
                    <a:pt x="263" y="504"/>
                  </a:lnTo>
                  <a:lnTo>
                    <a:pt x="237" y="483"/>
                  </a:lnTo>
                  <a:lnTo>
                    <a:pt x="217" y="456"/>
                  </a:lnTo>
                  <a:lnTo>
                    <a:pt x="201" y="428"/>
                  </a:lnTo>
                  <a:lnTo>
                    <a:pt x="190" y="394"/>
                  </a:lnTo>
                  <a:lnTo>
                    <a:pt x="187" y="360"/>
                  </a:lnTo>
                  <a:lnTo>
                    <a:pt x="190" y="325"/>
                  </a:lnTo>
                  <a:lnTo>
                    <a:pt x="201" y="293"/>
                  </a:lnTo>
                  <a:lnTo>
                    <a:pt x="217" y="263"/>
                  </a:lnTo>
                  <a:lnTo>
                    <a:pt x="237" y="237"/>
                  </a:lnTo>
                  <a:lnTo>
                    <a:pt x="263" y="217"/>
                  </a:lnTo>
                  <a:lnTo>
                    <a:pt x="293" y="201"/>
                  </a:lnTo>
                  <a:lnTo>
                    <a:pt x="325" y="190"/>
                  </a:lnTo>
                  <a:lnTo>
                    <a:pt x="361" y="187"/>
                  </a:lnTo>
                  <a:lnTo>
                    <a:pt x="394" y="190"/>
                  </a:lnTo>
                  <a:lnTo>
                    <a:pt x="425" y="199"/>
                  </a:lnTo>
                  <a:lnTo>
                    <a:pt x="454" y="214"/>
                  </a:lnTo>
                  <a:lnTo>
                    <a:pt x="480" y="235"/>
                  </a:lnTo>
                  <a:lnTo>
                    <a:pt x="500" y="259"/>
                  </a:lnTo>
                  <a:lnTo>
                    <a:pt x="518" y="288"/>
                  </a:lnTo>
                  <a:lnTo>
                    <a:pt x="528" y="320"/>
                  </a:lnTo>
                  <a:lnTo>
                    <a:pt x="534" y="356"/>
                  </a:lnTo>
                  <a:lnTo>
                    <a:pt x="722" y="356"/>
                  </a:lnTo>
                  <a:lnTo>
                    <a:pt x="722" y="289"/>
                  </a:lnTo>
                  <a:lnTo>
                    <a:pt x="642" y="289"/>
                  </a:lnTo>
                  <a:lnTo>
                    <a:pt x="636" y="269"/>
                  </a:lnTo>
                  <a:lnTo>
                    <a:pt x="628" y="248"/>
                  </a:lnTo>
                  <a:lnTo>
                    <a:pt x="620" y="229"/>
                  </a:lnTo>
                  <a:lnTo>
                    <a:pt x="610" y="211"/>
                  </a:lnTo>
                  <a:lnTo>
                    <a:pt x="663" y="158"/>
                  </a:lnTo>
                  <a:lnTo>
                    <a:pt x="564" y="58"/>
                  </a:lnTo>
                  <a:lnTo>
                    <a:pt x="510" y="112"/>
                  </a:lnTo>
                  <a:lnTo>
                    <a:pt x="500" y="106"/>
                  </a:lnTo>
                  <a:lnTo>
                    <a:pt x="491" y="101"/>
                  </a:lnTo>
                  <a:lnTo>
                    <a:pt x="482" y="97"/>
                  </a:lnTo>
                  <a:lnTo>
                    <a:pt x="471" y="92"/>
                  </a:lnTo>
                  <a:lnTo>
                    <a:pt x="462" y="89"/>
                  </a:lnTo>
                  <a:lnTo>
                    <a:pt x="452" y="85"/>
                  </a:lnTo>
                  <a:lnTo>
                    <a:pt x="442" y="82"/>
                  </a:lnTo>
                  <a:lnTo>
                    <a:pt x="431" y="78"/>
                  </a:lnTo>
                  <a:lnTo>
                    <a:pt x="431" y="0"/>
                  </a:lnTo>
                  <a:lnTo>
                    <a:pt x="289" y="0"/>
                  </a:lnTo>
                  <a:lnTo>
                    <a:pt x="289" y="78"/>
                  </a:lnTo>
                  <a:lnTo>
                    <a:pt x="279" y="82"/>
                  </a:lnTo>
                  <a:lnTo>
                    <a:pt x="269" y="85"/>
                  </a:lnTo>
                  <a:lnTo>
                    <a:pt x="258" y="89"/>
                  </a:lnTo>
                  <a:lnTo>
                    <a:pt x="249" y="92"/>
                  </a:lnTo>
                  <a:lnTo>
                    <a:pt x="239" y="97"/>
                  </a:lnTo>
                  <a:lnTo>
                    <a:pt x="229" y="101"/>
                  </a:lnTo>
                  <a:lnTo>
                    <a:pt x="220" y="106"/>
                  </a:lnTo>
                  <a:lnTo>
                    <a:pt x="211" y="112"/>
                  </a:lnTo>
                  <a:lnTo>
                    <a:pt x="161" y="60"/>
                  </a:lnTo>
                  <a:lnTo>
                    <a:pt x="61" y="160"/>
                  </a:lnTo>
                  <a:lnTo>
                    <a:pt x="112" y="211"/>
                  </a:lnTo>
                  <a:lnTo>
                    <a:pt x="101" y="229"/>
                  </a:lnTo>
                  <a:lnTo>
                    <a:pt x="93" y="248"/>
                  </a:lnTo>
                  <a:lnTo>
                    <a:pt x="85" y="269"/>
                  </a:lnTo>
                  <a:lnTo>
                    <a:pt x="80" y="289"/>
                  </a:lnTo>
                  <a:lnTo>
                    <a:pt x="0" y="289"/>
                  </a:lnTo>
                  <a:lnTo>
                    <a:pt x="0" y="430"/>
                  </a:lnTo>
                  <a:lnTo>
                    <a:pt x="80" y="430"/>
                  </a:lnTo>
                  <a:lnTo>
                    <a:pt x="85" y="451"/>
                  </a:lnTo>
                  <a:lnTo>
                    <a:pt x="93" y="470"/>
                  </a:lnTo>
                  <a:lnTo>
                    <a:pt x="101" y="490"/>
                  </a:lnTo>
                  <a:lnTo>
                    <a:pt x="112" y="508"/>
                  </a:lnTo>
                  <a:lnTo>
                    <a:pt x="59" y="562"/>
                  </a:lnTo>
                  <a:lnTo>
                    <a:pt x="158" y="663"/>
                  </a:lnTo>
                  <a:lnTo>
                    <a:pt x="211" y="609"/>
                  </a:lnTo>
                  <a:lnTo>
                    <a:pt x="220" y="614"/>
                  </a:lnTo>
                  <a:lnTo>
                    <a:pt x="229" y="619"/>
                  </a:lnTo>
                  <a:lnTo>
                    <a:pt x="239" y="624"/>
                  </a:lnTo>
                  <a:lnTo>
                    <a:pt x="249" y="628"/>
                  </a:lnTo>
                  <a:lnTo>
                    <a:pt x="258" y="632"/>
                  </a:lnTo>
                  <a:lnTo>
                    <a:pt x="269" y="635"/>
                  </a:lnTo>
                  <a:lnTo>
                    <a:pt x="279" y="639"/>
                  </a:lnTo>
                  <a:lnTo>
                    <a:pt x="289" y="641"/>
                  </a:lnTo>
                  <a:lnTo>
                    <a:pt x="289" y="720"/>
                  </a:lnTo>
                  <a:lnTo>
                    <a:pt x="431" y="720"/>
                  </a:lnTo>
                  <a:lnTo>
                    <a:pt x="431" y="641"/>
                  </a:lnTo>
                  <a:lnTo>
                    <a:pt x="442" y="639"/>
                  </a:lnTo>
                  <a:lnTo>
                    <a:pt x="452" y="635"/>
                  </a:lnTo>
                  <a:lnTo>
                    <a:pt x="462" y="632"/>
                  </a:lnTo>
                  <a:lnTo>
                    <a:pt x="471" y="628"/>
                  </a:lnTo>
                  <a:lnTo>
                    <a:pt x="482" y="624"/>
                  </a:lnTo>
                  <a:lnTo>
                    <a:pt x="491" y="619"/>
                  </a:lnTo>
                  <a:lnTo>
                    <a:pt x="500" y="614"/>
                  </a:lnTo>
                  <a:lnTo>
                    <a:pt x="510" y="609"/>
                  </a:lnTo>
                  <a:lnTo>
                    <a:pt x="566" y="665"/>
                  </a:lnTo>
                  <a:lnTo>
                    <a:pt x="665" y="565"/>
                  </a:lnTo>
                  <a:lnTo>
                    <a:pt x="610" y="508"/>
                  </a:lnTo>
                  <a:lnTo>
                    <a:pt x="620" y="490"/>
                  </a:lnTo>
                  <a:lnTo>
                    <a:pt x="628" y="470"/>
                  </a:lnTo>
                  <a:lnTo>
                    <a:pt x="636" y="451"/>
                  </a:lnTo>
                  <a:lnTo>
                    <a:pt x="642" y="430"/>
                  </a:lnTo>
                  <a:lnTo>
                    <a:pt x="722" y="43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6161" name="Inhaltsplatzhalter 2"/>
            <p:cNvSpPr txBox="1">
              <a:spLocks/>
            </p:cNvSpPr>
            <p:nvPr/>
          </p:nvSpPr>
          <p:spPr bwMode="auto">
            <a:xfrm>
              <a:off x="3232287" y="5456782"/>
              <a:ext cx="21808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%"/>
                </a:spcBef>
                <a:buClr>
                  <a:srgbClr val="ED1C24"/>
                </a:buClr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%"/>
                </a:spcBef>
                <a:buClr>
                  <a:srgbClr val="4C5D6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%"/>
                </a:spcBef>
                <a:buClr>
                  <a:schemeClr val="tx1"/>
                </a:buClr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%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5%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r">
                <a:buClr>
                  <a:schemeClr val="accent2"/>
                </a:buClr>
                <a:buFontTx/>
                <a:buNone/>
              </a:pPr>
              <a:r>
                <a:rPr lang="de-AT" altLang="de-DE" sz="2000" b="1" i="1" dirty="0"/>
                <a:t>SALES AGENT</a:t>
              </a:r>
            </a:p>
          </p:txBody>
        </p:sp>
      </p:grpSp>
      <p:grpSp>
        <p:nvGrpSpPr>
          <p:cNvPr id="6167" name="Gruppieren 6166"/>
          <p:cNvGrpSpPr/>
          <p:nvPr/>
        </p:nvGrpSpPr>
        <p:grpSpPr>
          <a:xfrm>
            <a:off x="2438405" y="3464944"/>
            <a:ext cx="7879069" cy="1674475"/>
            <a:chOff x="819743" y="3608327"/>
            <a:chExt cx="7879069" cy="1674475"/>
          </a:xfrm>
        </p:grpSpPr>
        <p:grpSp>
          <p:nvGrpSpPr>
            <p:cNvPr id="6166" name="Gruppieren 6165"/>
            <p:cNvGrpSpPr/>
            <p:nvPr/>
          </p:nvGrpSpPr>
          <p:grpSpPr>
            <a:xfrm>
              <a:off x="819743" y="4233869"/>
              <a:ext cx="7879069" cy="1048933"/>
              <a:chOff x="819743" y="4233869"/>
              <a:chExt cx="7879069" cy="1048933"/>
            </a:xfrm>
          </p:grpSpPr>
          <p:sp>
            <p:nvSpPr>
              <p:cNvPr id="6165" name="Inhaltsplatzhalter 2"/>
              <p:cNvSpPr txBox="1">
                <a:spLocks/>
              </p:cNvSpPr>
              <p:nvPr/>
            </p:nvSpPr>
            <p:spPr bwMode="auto">
              <a:xfrm>
                <a:off x="819743" y="4441324"/>
                <a:ext cx="199996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%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%"/>
                  </a:spcBef>
                  <a:buClr>
                    <a:srgbClr val="ED1C24"/>
                  </a:buClr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spcBef>
                    <a:spcPct val="20%"/>
                  </a:spcBef>
                  <a:buClr>
                    <a:srgbClr val="4C5D68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spcBef>
                    <a:spcPct val="20%"/>
                  </a:spcBef>
                  <a:buClr>
                    <a:schemeClr val="tx1"/>
                  </a:buClr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spcBef>
                    <a:spcPct val="20%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spcBef>
                    <a:spcPct val="25%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 algn="r">
                  <a:buClr>
                    <a:schemeClr val="accent2"/>
                  </a:buClr>
                  <a:buFontTx/>
                  <a:buNone/>
                </a:pPr>
                <a:r>
                  <a:rPr lang="de-AT" altLang="de-DE" sz="1800" b="1" i="1" dirty="0"/>
                  <a:t>Auftraggeber, Business Partner</a:t>
                </a:r>
              </a:p>
            </p:txBody>
          </p:sp>
          <p:sp>
            <p:nvSpPr>
              <p:cNvPr id="6162" name="Freeform 5"/>
              <p:cNvSpPr>
                <a:spLocks/>
              </p:cNvSpPr>
              <p:nvPr/>
            </p:nvSpPr>
            <p:spPr bwMode="auto">
              <a:xfrm rot="4113694">
                <a:off x="4977641" y="4207593"/>
                <a:ext cx="1048932" cy="1101483"/>
              </a:xfrm>
              <a:custGeom>
                <a:avLst/>
                <a:gdLst>
                  <a:gd name="T0" fmla="*/ 2147483647 w 722"/>
                  <a:gd name="T1" fmla="*/ 2147483647 h 720"/>
                  <a:gd name="T2" fmla="*/ 2147483647 w 722"/>
                  <a:gd name="T3" fmla="*/ 2147483647 h 720"/>
                  <a:gd name="T4" fmla="*/ 2147483647 w 722"/>
                  <a:gd name="T5" fmla="*/ 2147483647 h 720"/>
                  <a:gd name="T6" fmla="*/ 2147483647 w 722"/>
                  <a:gd name="T7" fmla="*/ 2147483647 h 720"/>
                  <a:gd name="T8" fmla="*/ 2147483647 w 722"/>
                  <a:gd name="T9" fmla="*/ 2147483647 h 720"/>
                  <a:gd name="T10" fmla="*/ 2147483647 w 722"/>
                  <a:gd name="T11" fmla="*/ 2147483647 h 720"/>
                  <a:gd name="T12" fmla="*/ 2147483647 w 722"/>
                  <a:gd name="T13" fmla="*/ 2147483647 h 720"/>
                  <a:gd name="T14" fmla="*/ 2147483647 w 722"/>
                  <a:gd name="T15" fmla="*/ 2147483647 h 720"/>
                  <a:gd name="T16" fmla="*/ 2147483647 w 722"/>
                  <a:gd name="T17" fmla="*/ 2147483647 h 720"/>
                  <a:gd name="T18" fmla="*/ 2147483647 w 722"/>
                  <a:gd name="T19" fmla="*/ 2147483647 h 720"/>
                  <a:gd name="T20" fmla="*/ 2147483647 w 722"/>
                  <a:gd name="T21" fmla="*/ 2147483647 h 720"/>
                  <a:gd name="T22" fmla="*/ 2147483647 w 722"/>
                  <a:gd name="T23" fmla="*/ 2147483647 h 720"/>
                  <a:gd name="T24" fmla="*/ 2147483647 w 722"/>
                  <a:gd name="T25" fmla="*/ 2147483647 h 720"/>
                  <a:gd name="T26" fmla="*/ 2147483647 w 722"/>
                  <a:gd name="T27" fmla="*/ 2147483647 h 720"/>
                  <a:gd name="T28" fmla="*/ 2147483647 w 722"/>
                  <a:gd name="T29" fmla="*/ 2147483647 h 720"/>
                  <a:gd name="T30" fmla="*/ 2147483647 w 722"/>
                  <a:gd name="T31" fmla="*/ 2147483647 h 720"/>
                  <a:gd name="T32" fmla="*/ 2147483647 w 722"/>
                  <a:gd name="T33" fmla="*/ 2147483647 h 720"/>
                  <a:gd name="T34" fmla="*/ 2147483647 w 722"/>
                  <a:gd name="T35" fmla="*/ 2147483647 h 720"/>
                  <a:gd name="T36" fmla="*/ 2147483647 w 722"/>
                  <a:gd name="T37" fmla="*/ 2147483647 h 720"/>
                  <a:gd name="T38" fmla="*/ 2147483647 w 722"/>
                  <a:gd name="T39" fmla="*/ 2147483647 h 720"/>
                  <a:gd name="T40" fmla="*/ 2147483647 w 722"/>
                  <a:gd name="T41" fmla="*/ 2147483647 h 720"/>
                  <a:gd name="T42" fmla="*/ 2147483647 w 722"/>
                  <a:gd name="T43" fmla="*/ 2147483647 h 720"/>
                  <a:gd name="T44" fmla="*/ 2147483647 w 722"/>
                  <a:gd name="T45" fmla="*/ 2147483647 h 720"/>
                  <a:gd name="T46" fmla="*/ 2147483647 w 722"/>
                  <a:gd name="T47" fmla="*/ 2147483647 h 720"/>
                  <a:gd name="T48" fmla="*/ 2147483647 w 722"/>
                  <a:gd name="T49" fmla="*/ 2147483647 h 720"/>
                  <a:gd name="T50" fmla="*/ 2147483647 w 722"/>
                  <a:gd name="T51" fmla="*/ 2147483647 h 720"/>
                  <a:gd name="T52" fmla="*/ 2147483647 w 722"/>
                  <a:gd name="T53" fmla="*/ 2147483647 h 720"/>
                  <a:gd name="T54" fmla="*/ 2147483647 w 722"/>
                  <a:gd name="T55" fmla="*/ 2147483647 h 720"/>
                  <a:gd name="T56" fmla="*/ 2147483647 w 722"/>
                  <a:gd name="T57" fmla="*/ 0 h 720"/>
                  <a:gd name="T58" fmla="*/ 2147483647 w 722"/>
                  <a:gd name="T59" fmla="*/ 2147483647 h 720"/>
                  <a:gd name="T60" fmla="*/ 2147483647 w 722"/>
                  <a:gd name="T61" fmla="*/ 2147483647 h 720"/>
                  <a:gd name="T62" fmla="*/ 2147483647 w 722"/>
                  <a:gd name="T63" fmla="*/ 2147483647 h 720"/>
                  <a:gd name="T64" fmla="*/ 2147483647 w 722"/>
                  <a:gd name="T65" fmla="*/ 2147483647 h 720"/>
                  <a:gd name="T66" fmla="*/ 2147483647 w 722"/>
                  <a:gd name="T67" fmla="*/ 2147483647 h 720"/>
                  <a:gd name="T68" fmla="*/ 2147483647 w 722"/>
                  <a:gd name="T69" fmla="*/ 2147483647 h 720"/>
                  <a:gd name="T70" fmla="*/ 2147483647 w 722"/>
                  <a:gd name="T71" fmla="*/ 2147483647 h 720"/>
                  <a:gd name="T72" fmla="*/ 2147483647 w 722"/>
                  <a:gd name="T73" fmla="*/ 2147483647 h 720"/>
                  <a:gd name="T74" fmla="*/ 0 w 722"/>
                  <a:gd name="T75" fmla="*/ 2147483647 h 720"/>
                  <a:gd name="T76" fmla="*/ 2147483647 w 722"/>
                  <a:gd name="T77" fmla="*/ 2147483647 h 720"/>
                  <a:gd name="T78" fmla="*/ 2147483647 w 722"/>
                  <a:gd name="T79" fmla="*/ 2147483647 h 720"/>
                  <a:gd name="T80" fmla="*/ 2147483647 w 722"/>
                  <a:gd name="T81" fmla="*/ 2147483647 h 720"/>
                  <a:gd name="T82" fmla="*/ 2147483647 w 722"/>
                  <a:gd name="T83" fmla="*/ 2147483647 h 720"/>
                  <a:gd name="T84" fmla="*/ 2147483647 w 722"/>
                  <a:gd name="T85" fmla="*/ 2147483647 h 720"/>
                  <a:gd name="T86" fmla="*/ 2147483647 w 722"/>
                  <a:gd name="T87" fmla="*/ 2147483647 h 720"/>
                  <a:gd name="T88" fmla="*/ 2147483647 w 722"/>
                  <a:gd name="T89" fmla="*/ 2147483647 h 720"/>
                  <a:gd name="T90" fmla="*/ 2147483647 w 722"/>
                  <a:gd name="T91" fmla="*/ 2147483647 h 720"/>
                  <a:gd name="T92" fmla="*/ 2147483647 w 722"/>
                  <a:gd name="T93" fmla="*/ 2147483647 h 720"/>
                  <a:gd name="T94" fmla="*/ 2147483647 w 722"/>
                  <a:gd name="T95" fmla="*/ 2147483647 h 720"/>
                  <a:gd name="T96" fmla="*/ 2147483647 w 722"/>
                  <a:gd name="T97" fmla="*/ 2147483647 h 720"/>
                  <a:gd name="T98" fmla="*/ 2147483647 w 722"/>
                  <a:gd name="T99" fmla="*/ 2147483647 h 720"/>
                  <a:gd name="T100" fmla="*/ 2147483647 w 722"/>
                  <a:gd name="T101" fmla="*/ 2147483647 h 720"/>
                  <a:gd name="T102" fmla="*/ 2147483647 w 722"/>
                  <a:gd name="T103" fmla="*/ 2147483647 h 720"/>
                  <a:gd name="T104" fmla="*/ 2147483647 w 722"/>
                  <a:gd name="T105" fmla="*/ 2147483647 h 720"/>
                  <a:gd name="T106" fmla="*/ 2147483647 w 722"/>
                  <a:gd name="T107" fmla="*/ 2147483647 h 720"/>
                  <a:gd name="T108" fmla="*/ 2147483647 w 722"/>
                  <a:gd name="T109" fmla="*/ 2147483647 h 720"/>
                  <a:gd name="T110" fmla="*/ 2147483647 w 722"/>
                  <a:gd name="T111" fmla="*/ 2147483647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4C5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  <p:sp>
            <p:nvSpPr>
              <p:cNvPr id="6163" name="Inhaltsplatzhalter 2"/>
              <p:cNvSpPr txBox="1">
                <a:spLocks/>
              </p:cNvSpPr>
              <p:nvPr/>
            </p:nvSpPr>
            <p:spPr bwMode="auto">
              <a:xfrm>
                <a:off x="6206437" y="4422813"/>
                <a:ext cx="2492375" cy="701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%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%"/>
                  </a:spcBef>
                  <a:buClr>
                    <a:srgbClr val="ED1C24"/>
                  </a:buClr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1pPr>
                <a:lvl2pPr marL="742950" indent="-285750" eaLnBrk="0" hangingPunct="0">
                  <a:spcBef>
                    <a:spcPct val="20%"/>
                  </a:spcBef>
                  <a:buClr>
                    <a:srgbClr val="4C5D68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 eaLnBrk="0" hangingPunct="0">
                  <a:spcBef>
                    <a:spcPct val="20%"/>
                  </a:spcBef>
                  <a:buClr>
                    <a:schemeClr val="tx1"/>
                  </a:buClr>
                  <a:buFont typeface="Times New Roman" panose="02020603050405020304" pitchFamily="18" charset="0"/>
                  <a:buChar char="–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 eaLnBrk="0" hangingPunct="0">
                  <a:spcBef>
                    <a:spcPct val="20%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4pPr>
                <a:lvl5pPr marL="2057400" indent="-228600" eaLnBrk="0" hangingPunct="0">
                  <a:spcBef>
                    <a:spcPct val="25%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5pPr>
                <a:lvl6pPr marL="25146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6pPr>
                <a:lvl7pPr marL="29718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7pPr>
                <a:lvl8pPr marL="34290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8pPr>
                <a:lvl9pPr marL="3886200" indent="-228600" eaLnBrk="0" fontAlgn="base" hangingPunct="0">
                  <a:spcBef>
                    <a:spcPct val="25%"/>
                  </a:spcBef>
                  <a:spcAft>
                    <a:spcPct val="0%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9pPr>
              </a:lstStyle>
              <a:p>
                <a:pPr>
                  <a:buClr>
                    <a:schemeClr val="accent2"/>
                  </a:buClr>
                  <a:buFontTx/>
                  <a:buNone/>
                </a:pPr>
                <a:r>
                  <a:rPr lang="de-AT" altLang="de-DE" sz="1800" b="1" i="1" dirty="0"/>
                  <a:t>gewerblicher</a:t>
                </a:r>
              </a:p>
              <a:p>
                <a:pPr>
                  <a:buClr>
                    <a:schemeClr val="accent2"/>
                  </a:buClr>
                  <a:buFontTx/>
                  <a:buNone/>
                </a:pPr>
                <a:r>
                  <a:rPr lang="de-AT" altLang="de-DE" sz="1800" b="1" i="1" dirty="0"/>
                  <a:t>Abnehmer</a:t>
                </a:r>
              </a:p>
            </p:txBody>
          </p:sp>
          <p:sp>
            <p:nvSpPr>
              <p:cNvPr id="20" name="Freeform 5"/>
              <p:cNvSpPr>
                <a:spLocks/>
              </p:cNvSpPr>
              <p:nvPr/>
            </p:nvSpPr>
            <p:spPr bwMode="auto">
              <a:xfrm rot="4113694">
                <a:off x="2967425" y="4207594"/>
                <a:ext cx="1048932" cy="1101483"/>
              </a:xfrm>
              <a:custGeom>
                <a:avLst/>
                <a:gdLst>
                  <a:gd name="T0" fmla="*/ 2147483647 w 722"/>
                  <a:gd name="T1" fmla="*/ 2147483647 h 720"/>
                  <a:gd name="T2" fmla="*/ 2147483647 w 722"/>
                  <a:gd name="T3" fmla="*/ 2147483647 h 720"/>
                  <a:gd name="T4" fmla="*/ 2147483647 w 722"/>
                  <a:gd name="T5" fmla="*/ 2147483647 h 720"/>
                  <a:gd name="T6" fmla="*/ 2147483647 w 722"/>
                  <a:gd name="T7" fmla="*/ 2147483647 h 720"/>
                  <a:gd name="T8" fmla="*/ 2147483647 w 722"/>
                  <a:gd name="T9" fmla="*/ 2147483647 h 720"/>
                  <a:gd name="T10" fmla="*/ 2147483647 w 722"/>
                  <a:gd name="T11" fmla="*/ 2147483647 h 720"/>
                  <a:gd name="T12" fmla="*/ 2147483647 w 722"/>
                  <a:gd name="T13" fmla="*/ 2147483647 h 720"/>
                  <a:gd name="T14" fmla="*/ 2147483647 w 722"/>
                  <a:gd name="T15" fmla="*/ 2147483647 h 720"/>
                  <a:gd name="T16" fmla="*/ 2147483647 w 722"/>
                  <a:gd name="T17" fmla="*/ 2147483647 h 720"/>
                  <a:gd name="T18" fmla="*/ 2147483647 w 722"/>
                  <a:gd name="T19" fmla="*/ 2147483647 h 720"/>
                  <a:gd name="T20" fmla="*/ 2147483647 w 722"/>
                  <a:gd name="T21" fmla="*/ 2147483647 h 720"/>
                  <a:gd name="T22" fmla="*/ 2147483647 w 722"/>
                  <a:gd name="T23" fmla="*/ 2147483647 h 720"/>
                  <a:gd name="T24" fmla="*/ 2147483647 w 722"/>
                  <a:gd name="T25" fmla="*/ 2147483647 h 720"/>
                  <a:gd name="T26" fmla="*/ 2147483647 w 722"/>
                  <a:gd name="T27" fmla="*/ 2147483647 h 720"/>
                  <a:gd name="T28" fmla="*/ 2147483647 w 722"/>
                  <a:gd name="T29" fmla="*/ 2147483647 h 720"/>
                  <a:gd name="T30" fmla="*/ 2147483647 w 722"/>
                  <a:gd name="T31" fmla="*/ 2147483647 h 720"/>
                  <a:gd name="T32" fmla="*/ 2147483647 w 722"/>
                  <a:gd name="T33" fmla="*/ 2147483647 h 720"/>
                  <a:gd name="T34" fmla="*/ 2147483647 w 722"/>
                  <a:gd name="T35" fmla="*/ 2147483647 h 720"/>
                  <a:gd name="T36" fmla="*/ 2147483647 w 722"/>
                  <a:gd name="T37" fmla="*/ 2147483647 h 720"/>
                  <a:gd name="T38" fmla="*/ 2147483647 w 722"/>
                  <a:gd name="T39" fmla="*/ 2147483647 h 720"/>
                  <a:gd name="T40" fmla="*/ 2147483647 w 722"/>
                  <a:gd name="T41" fmla="*/ 2147483647 h 720"/>
                  <a:gd name="T42" fmla="*/ 2147483647 w 722"/>
                  <a:gd name="T43" fmla="*/ 2147483647 h 720"/>
                  <a:gd name="T44" fmla="*/ 2147483647 w 722"/>
                  <a:gd name="T45" fmla="*/ 2147483647 h 720"/>
                  <a:gd name="T46" fmla="*/ 2147483647 w 722"/>
                  <a:gd name="T47" fmla="*/ 2147483647 h 720"/>
                  <a:gd name="T48" fmla="*/ 2147483647 w 722"/>
                  <a:gd name="T49" fmla="*/ 2147483647 h 720"/>
                  <a:gd name="T50" fmla="*/ 2147483647 w 722"/>
                  <a:gd name="T51" fmla="*/ 2147483647 h 720"/>
                  <a:gd name="T52" fmla="*/ 2147483647 w 722"/>
                  <a:gd name="T53" fmla="*/ 2147483647 h 720"/>
                  <a:gd name="T54" fmla="*/ 2147483647 w 722"/>
                  <a:gd name="T55" fmla="*/ 2147483647 h 720"/>
                  <a:gd name="T56" fmla="*/ 2147483647 w 722"/>
                  <a:gd name="T57" fmla="*/ 0 h 720"/>
                  <a:gd name="T58" fmla="*/ 2147483647 w 722"/>
                  <a:gd name="T59" fmla="*/ 2147483647 h 720"/>
                  <a:gd name="T60" fmla="*/ 2147483647 w 722"/>
                  <a:gd name="T61" fmla="*/ 2147483647 h 720"/>
                  <a:gd name="T62" fmla="*/ 2147483647 w 722"/>
                  <a:gd name="T63" fmla="*/ 2147483647 h 720"/>
                  <a:gd name="T64" fmla="*/ 2147483647 w 722"/>
                  <a:gd name="T65" fmla="*/ 2147483647 h 720"/>
                  <a:gd name="T66" fmla="*/ 2147483647 w 722"/>
                  <a:gd name="T67" fmla="*/ 2147483647 h 720"/>
                  <a:gd name="T68" fmla="*/ 2147483647 w 722"/>
                  <a:gd name="T69" fmla="*/ 2147483647 h 720"/>
                  <a:gd name="T70" fmla="*/ 2147483647 w 722"/>
                  <a:gd name="T71" fmla="*/ 2147483647 h 720"/>
                  <a:gd name="T72" fmla="*/ 2147483647 w 722"/>
                  <a:gd name="T73" fmla="*/ 2147483647 h 720"/>
                  <a:gd name="T74" fmla="*/ 0 w 722"/>
                  <a:gd name="T75" fmla="*/ 2147483647 h 720"/>
                  <a:gd name="T76" fmla="*/ 2147483647 w 722"/>
                  <a:gd name="T77" fmla="*/ 2147483647 h 720"/>
                  <a:gd name="T78" fmla="*/ 2147483647 w 722"/>
                  <a:gd name="T79" fmla="*/ 2147483647 h 720"/>
                  <a:gd name="T80" fmla="*/ 2147483647 w 722"/>
                  <a:gd name="T81" fmla="*/ 2147483647 h 720"/>
                  <a:gd name="T82" fmla="*/ 2147483647 w 722"/>
                  <a:gd name="T83" fmla="*/ 2147483647 h 720"/>
                  <a:gd name="T84" fmla="*/ 2147483647 w 722"/>
                  <a:gd name="T85" fmla="*/ 2147483647 h 720"/>
                  <a:gd name="T86" fmla="*/ 2147483647 w 722"/>
                  <a:gd name="T87" fmla="*/ 2147483647 h 720"/>
                  <a:gd name="T88" fmla="*/ 2147483647 w 722"/>
                  <a:gd name="T89" fmla="*/ 2147483647 h 720"/>
                  <a:gd name="T90" fmla="*/ 2147483647 w 722"/>
                  <a:gd name="T91" fmla="*/ 2147483647 h 720"/>
                  <a:gd name="T92" fmla="*/ 2147483647 w 722"/>
                  <a:gd name="T93" fmla="*/ 2147483647 h 720"/>
                  <a:gd name="T94" fmla="*/ 2147483647 w 722"/>
                  <a:gd name="T95" fmla="*/ 2147483647 h 720"/>
                  <a:gd name="T96" fmla="*/ 2147483647 w 722"/>
                  <a:gd name="T97" fmla="*/ 2147483647 h 720"/>
                  <a:gd name="T98" fmla="*/ 2147483647 w 722"/>
                  <a:gd name="T99" fmla="*/ 2147483647 h 720"/>
                  <a:gd name="T100" fmla="*/ 2147483647 w 722"/>
                  <a:gd name="T101" fmla="*/ 2147483647 h 720"/>
                  <a:gd name="T102" fmla="*/ 2147483647 w 722"/>
                  <a:gd name="T103" fmla="*/ 2147483647 h 720"/>
                  <a:gd name="T104" fmla="*/ 2147483647 w 722"/>
                  <a:gd name="T105" fmla="*/ 2147483647 h 720"/>
                  <a:gd name="T106" fmla="*/ 2147483647 w 722"/>
                  <a:gd name="T107" fmla="*/ 2147483647 h 720"/>
                  <a:gd name="T108" fmla="*/ 2147483647 w 722"/>
                  <a:gd name="T109" fmla="*/ 2147483647 h 720"/>
                  <a:gd name="T110" fmla="*/ 2147483647 w 722"/>
                  <a:gd name="T111" fmla="*/ 2147483647 h 72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22"/>
                  <a:gd name="T169" fmla="*/ 0 h 720"/>
                  <a:gd name="T170" fmla="*/ 722 w 722"/>
                  <a:gd name="T171" fmla="*/ 720 h 72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22" h="720">
                    <a:moveTo>
                      <a:pt x="722" y="430"/>
                    </a:moveTo>
                    <a:lnTo>
                      <a:pt x="722" y="356"/>
                    </a:lnTo>
                    <a:lnTo>
                      <a:pt x="534" y="356"/>
                    </a:lnTo>
                    <a:lnTo>
                      <a:pt x="534" y="357"/>
                    </a:lnTo>
                    <a:lnTo>
                      <a:pt x="534" y="358"/>
                    </a:lnTo>
                    <a:lnTo>
                      <a:pt x="534" y="360"/>
                    </a:lnTo>
                    <a:lnTo>
                      <a:pt x="530" y="394"/>
                    </a:lnTo>
                    <a:lnTo>
                      <a:pt x="520" y="428"/>
                    </a:lnTo>
                    <a:lnTo>
                      <a:pt x="504" y="456"/>
                    </a:lnTo>
                    <a:lnTo>
                      <a:pt x="483" y="483"/>
                    </a:lnTo>
                    <a:lnTo>
                      <a:pt x="458" y="504"/>
                    </a:lnTo>
                    <a:lnTo>
                      <a:pt x="428" y="520"/>
                    </a:lnTo>
                    <a:lnTo>
                      <a:pt x="395" y="530"/>
                    </a:lnTo>
                    <a:lnTo>
                      <a:pt x="361" y="534"/>
                    </a:lnTo>
                    <a:lnTo>
                      <a:pt x="325" y="530"/>
                    </a:lnTo>
                    <a:lnTo>
                      <a:pt x="293" y="520"/>
                    </a:lnTo>
                    <a:lnTo>
                      <a:pt x="263" y="504"/>
                    </a:lnTo>
                    <a:lnTo>
                      <a:pt x="237" y="483"/>
                    </a:lnTo>
                    <a:lnTo>
                      <a:pt x="217" y="456"/>
                    </a:lnTo>
                    <a:lnTo>
                      <a:pt x="201" y="428"/>
                    </a:lnTo>
                    <a:lnTo>
                      <a:pt x="190" y="394"/>
                    </a:lnTo>
                    <a:lnTo>
                      <a:pt x="187" y="360"/>
                    </a:lnTo>
                    <a:lnTo>
                      <a:pt x="190" y="325"/>
                    </a:lnTo>
                    <a:lnTo>
                      <a:pt x="201" y="293"/>
                    </a:lnTo>
                    <a:lnTo>
                      <a:pt x="217" y="263"/>
                    </a:lnTo>
                    <a:lnTo>
                      <a:pt x="237" y="237"/>
                    </a:lnTo>
                    <a:lnTo>
                      <a:pt x="263" y="217"/>
                    </a:lnTo>
                    <a:lnTo>
                      <a:pt x="293" y="201"/>
                    </a:lnTo>
                    <a:lnTo>
                      <a:pt x="325" y="190"/>
                    </a:lnTo>
                    <a:lnTo>
                      <a:pt x="361" y="187"/>
                    </a:lnTo>
                    <a:lnTo>
                      <a:pt x="394" y="190"/>
                    </a:lnTo>
                    <a:lnTo>
                      <a:pt x="425" y="199"/>
                    </a:lnTo>
                    <a:lnTo>
                      <a:pt x="454" y="214"/>
                    </a:lnTo>
                    <a:lnTo>
                      <a:pt x="480" y="235"/>
                    </a:lnTo>
                    <a:lnTo>
                      <a:pt x="500" y="259"/>
                    </a:lnTo>
                    <a:lnTo>
                      <a:pt x="518" y="288"/>
                    </a:lnTo>
                    <a:lnTo>
                      <a:pt x="528" y="320"/>
                    </a:lnTo>
                    <a:lnTo>
                      <a:pt x="534" y="356"/>
                    </a:lnTo>
                    <a:lnTo>
                      <a:pt x="722" y="356"/>
                    </a:lnTo>
                    <a:lnTo>
                      <a:pt x="722" y="289"/>
                    </a:lnTo>
                    <a:lnTo>
                      <a:pt x="642" y="289"/>
                    </a:lnTo>
                    <a:lnTo>
                      <a:pt x="636" y="269"/>
                    </a:lnTo>
                    <a:lnTo>
                      <a:pt x="628" y="248"/>
                    </a:lnTo>
                    <a:lnTo>
                      <a:pt x="620" y="229"/>
                    </a:lnTo>
                    <a:lnTo>
                      <a:pt x="610" y="211"/>
                    </a:lnTo>
                    <a:lnTo>
                      <a:pt x="663" y="158"/>
                    </a:lnTo>
                    <a:lnTo>
                      <a:pt x="564" y="58"/>
                    </a:lnTo>
                    <a:lnTo>
                      <a:pt x="510" y="112"/>
                    </a:lnTo>
                    <a:lnTo>
                      <a:pt x="500" y="106"/>
                    </a:lnTo>
                    <a:lnTo>
                      <a:pt x="491" y="101"/>
                    </a:lnTo>
                    <a:lnTo>
                      <a:pt x="482" y="97"/>
                    </a:lnTo>
                    <a:lnTo>
                      <a:pt x="471" y="92"/>
                    </a:lnTo>
                    <a:lnTo>
                      <a:pt x="462" y="89"/>
                    </a:lnTo>
                    <a:lnTo>
                      <a:pt x="452" y="85"/>
                    </a:lnTo>
                    <a:lnTo>
                      <a:pt x="442" y="82"/>
                    </a:lnTo>
                    <a:lnTo>
                      <a:pt x="431" y="78"/>
                    </a:lnTo>
                    <a:lnTo>
                      <a:pt x="431" y="0"/>
                    </a:lnTo>
                    <a:lnTo>
                      <a:pt x="289" y="0"/>
                    </a:lnTo>
                    <a:lnTo>
                      <a:pt x="289" y="78"/>
                    </a:lnTo>
                    <a:lnTo>
                      <a:pt x="279" y="82"/>
                    </a:lnTo>
                    <a:lnTo>
                      <a:pt x="269" y="85"/>
                    </a:lnTo>
                    <a:lnTo>
                      <a:pt x="258" y="89"/>
                    </a:lnTo>
                    <a:lnTo>
                      <a:pt x="249" y="92"/>
                    </a:lnTo>
                    <a:lnTo>
                      <a:pt x="239" y="97"/>
                    </a:lnTo>
                    <a:lnTo>
                      <a:pt x="229" y="101"/>
                    </a:lnTo>
                    <a:lnTo>
                      <a:pt x="220" y="106"/>
                    </a:lnTo>
                    <a:lnTo>
                      <a:pt x="211" y="112"/>
                    </a:lnTo>
                    <a:lnTo>
                      <a:pt x="161" y="60"/>
                    </a:lnTo>
                    <a:lnTo>
                      <a:pt x="61" y="160"/>
                    </a:lnTo>
                    <a:lnTo>
                      <a:pt x="112" y="211"/>
                    </a:lnTo>
                    <a:lnTo>
                      <a:pt x="101" y="229"/>
                    </a:lnTo>
                    <a:lnTo>
                      <a:pt x="93" y="248"/>
                    </a:lnTo>
                    <a:lnTo>
                      <a:pt x="85" y="269"/>
                    </a:lnTo>
                    <a:lnTo>
                      <a:pt x="80" y="289"/>
                    </a:lnTo>
                    <a:lnTo>
                      <a:pt x="0" y="289"/>
                    </a:lnTo>
                    <a:lnTo>
                      <a:pt x="0" y="430"/>
                    </a:lnTo>
                    <a:lnTo>
                      <a:pt x="80" y="430"/>
                    </a:lnTo>
                    <a:lnTo>
                      <a:pt x="85" y="451"/>
                    </a:lnTo>
                    <a:lnTo>
                      <a:pt x="93" y="470"/>
                    </a:lnTo>
                    <a:lnTo>
                      <a:pt x="101" y="490"/>
                    </a:lnTo>
                    <a:lnTo>
                      <a:pt x="112" y="508"/>
                    </a:lnTo>
                    <a:lnTo>
                      <a:pt x="59" y="562"/>
                    </a:lnTo>
                    <a:lnTo>
                      <a:pt x="158" y="663"/>
                    </a:lnTo>
                    <a:lnTo>
                      <a:pt x="211" y="609"/>
                    </a:lnTo>
                    <a:lnTo>
                      <a:pt x="220" y="614"/>
                    </a:lnTo>
                    <a:lnTo>
                      <a:pt x="229" y="619"/>
                    </a:lnTo>
                    <a:lnTo>
                      <a:pt x="239" y="624"/>
                    </a:lnTo>
                    <a:lnTo>
                      <a:pt x="249" y="628"/>
                    </a:lnTo>
                    <a:lnTo>
                      <a:pt x="258" y="632"/>
                    </a:lnTo>
                    <a:lnTo>
                      <a:pt x="269" y="635"/>
                    </a:lnTo>
                    <a:lnTo>
                      <a:pt x="279" y="639"/>
                    </a:lnTo>
                    <a:lnTo>
                      <a:pt x="289" y="641"/>
                    </a:lnTo>
                    <a:lnTo>
                      <a:pt x="289" y="720"/>
                    </a:lnTo>
                    <a:lnTo>
                      <a:pt x="431" y="720"/>
                    </a:lnTo>
                    <a:lnTo>
                      <a:pt x="431" y="641"/>
                    </a:lnTo>
                    <a:lnTo>
                      <a:pt x="442" y="639"/>
                    </a:lnTo>
                    <a:lnTo>
                      <a:pt x="452" y="635"/>
                    </a:lnTo>
                    <a:lnTo>
                      <a:pt x="462" y="632"/>
                    </a:lnTo>
                    <a:lnTo>
                      <a:pt x="471" y="628"/>
                    </a:lnTo>
                    <a:lnTo>
                      <a:pt x="482" y="624"/>
                    </a:lnTo>
                    <a:lnTo>
                      <a:pt x="491" y="619"/>
                    </a:lnTo>
                    <a:lnTo>
                      <a:pt x="500" y="614"/>
                    </a:lnTo>
                    <a:lnTo>
                      <a:pt x="510" y="609"/>
                    </a:lnTo>
                    <a:lnTo>
                      <a:pt x="566" y="665"/>
                    </a:lnTo>
                    <a:lnTo>
                      <a:pt x="665" y="565"/>
                    </a:lnTo>
                    <a:lnTo>
                      <a:pt x="610" y="508"/>
                    </a:lnTo>
                    <a:lnTo>
                      <a:pt x="620" y="490"/>
                    </a:lnTo>
                    <a:lnTo>
                      <a:pt x="628" y="470"/>
                    </a:lnTo>
                    <a:lnTo>
                      <a:pt x="636" y="451"/>
                    </a:lnTo>
                    <a:lnTo>
                      <a:pt x="642" y="430"/>
                    </a:lnTo>
                    <a:lnTo>
                      <a:pt x="722" y="430"/>
                    </a:lnTo>
                    <a:close/>
                  </a:path>
                </a:pathLst>
              </a:custGeom>
              <a:solidFill>
                <a:srgbClr val="4C5D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AT"/>
              </a:p>
            </p:txBody>
          </p:sp>
        </p:grpSp>
        <p:grpSp>
          <p:nvGrpSpPr>
            <p:cNvPr id="6156" name="Gruppieren 6155"/>
            <p:cNvGrpSpPr/>
            <p:nvPr/>
          </p:nvGrpSpPr>
          <p:grpSpPr>
            <a:xfrm>
              <a:off x="2008497" y="3608327"/>
              <a:ext cx="4875382" cy="815745"/>
              <a:chOff x="2008497" y="3608327"/>
              <a:chExt cx="4875382" cy="815745"/>
            </a:xfrm>
          </p:grpSpPr>
          <p:cxnSp>
            <p:nvCxnSpPr>
              <p:cNvPr id="12" name="Gerader Verbinder 11"/>
              <p:cNvCxnSpPr/>
              <p:nvPr/>
            </p:nvCxnSpPr>
            <p:spPr>
              <a:xfrm flipH="1" flipV="1">
                <a:off x="2025749" y="3959532"/>
                <a:ext cx="1" cy="464540"/>
              </a:xfrm>
              <a:prstGeom prst="line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13"/>
              <p:cNvCxnSpPr/>
              <p:nvPr/>
            </p:nvCxnSpPr>
            <p:spPr>
              <a:xfrm>
                <a:off x="2008497" y="3976784"/>
                <a:ext cx="4875382" cy="0"/>
              </a:xfrm>
              <a:prstGeom prst="line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15"/>
              <p:cNvCxnSpPr/>
              <p:nvPr/>
            </p:nvCxnSpPr>
            <p:spPr>
              <a:xfrm>
                <a:off x="6866627" y="3959532"/>
                <a:ext cx="0" cy="464540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feld 22"/>
              <p:cNvSpPr txBox="1"/>
              <p:nvPr/>
            </p:nvSpPr>
            <p:spPr>
              <a:xfrm>
                <a:off x="4075672" y="3608327"/>
                <a:ext cx="891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dirty="0">
                    <a:latin typeface="+mj-lt"/>
                  </a:rPr>
                  <a:t>Produkt</a:t>
                </a:r>
              </a:p>
            </p:txBody>
          </p:sp>
        </p:grpSp>
      </p:grpSp>
      <p:grpSp>
        <p:nvGrpSpPr>
          <p:cNvPr id="2" name="Gruppieren 22">
            <a:extLst>
              <a:ext uri="{FF2B5EF4-FFF2-40B4-BE49-F238E27FC236}">
                <a16:creationId xmlns:a16="http://schemas.microsoft.com/office/drawing/2014/main" id="{A727514D-24F6-FFAA-22F1-D57A8BFA9678}"/>
              </a:ext>
            </a:extLst>
          </p:cNvPr>
          <p:cNvGrpSpPr>
            <a:grpSpLocks/>
          </p:cNvGrpSpPr>
          <p:nvPr/>
        </p:nvGrpSpPr>
        <p:grpSpPr bwMode="auto">
          <a:xfrm>
            <a:off x="866775" y="1423741"/>
            <a:ext cx="10880509" cy="2573605"/>
            <a:chOff x="676275" y="1644650"/>
            <a:chExt cx="7974268" cy="2573605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88075A61-332D-511F-BE26-949D5642FA7A}"/>
                </a:ext>
              </a:extLst>
            </p:cNvPr>
            <p:cNvSpPr/>
            <p:nvPr/>
          </p:nvSpPr>
          <p:spPr>
            <a:xfrm>
              <a:off x="676275" y="1654175"/>
              <a:ext cx="7794625" cy="1598613"/>
            </a:xfrm>
            <a:prstGeom prst="rect">
              <a:avLst/>
            </a:prstGeom>
            <a:solidFill>
              <a:schemeClr val="bg1">
                <a:lumMod val="85%"/>
              </a:schemeClr>
            </a:solidFill>
            <a:ln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>
                <a:defRPr/>
              </a:pPr>
              <a:endParaRPr lang="de-AT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Inhaltsplatzhalter 2">
              <a:extLst>
                <a:ext uri="{FF2B5EF4-FFF2-40B4-BE49-F238E27FC236}">
                  <a16:creationId xmlns:a16="http://schemas.microsoft.com/office/drawing/2014/main" id="{71D892CC-2397-7260-612F-D82B222E30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96080" y="2273107"/>
              <a:ext cx="3954463" cy="1945148"/>
            </a:xfrm>
            <a:prstGeom prst="rect">
              <a:avLst/>
            </a:prstGeom>
            <a:noFill/>
            <a:ln w="9525">
              <a:noFill/>
              <a:miter lim="800%"/>
              <a:headEnd/>
              <a:tailEnd/>
            </a:ln>
          </p:spPr>
          <p:txBody>
            <a:bodyPr>
              <a:spAutoFit/>
            </a:bodyPr>
            <a:lstStyle/>
            <a:p>
              <a:pPr marL="469900" indent="-469900" eaLnBrk="0" hangingPunct="0">
                <a:spcBef>
                  <a:spcPct val="20%"/>
                </a:spcBef>
                <a:buClr>
                  <a:srgbClr val="22727B"/>
                </a:buClr>
                <a:buFont typeface="Wingdings" panose="05000000000000000000" pitchFamily="2" charset="2"/>
                <a:buChar char="§"/>
                <a:defRPr/>
              </a:pPr>
              <a:r>
                <a:rPr lang="de-AT" sz="2200" kern="0" dirty="0">
                  <a:latin typeface="+mj-lt"/>
                </a:rPr>
                <a:t>Zugang zu neuen Märkten</a:t>
              </a:r>
            </a:p>
            <a:p>
              <a:pPr marL="469900" indent="-469900" eaLnBrk="0" hangingPunct="0">
                <a:spcBef>
                  <a:spcPct val="20%"/>
                </a:spcBef>
                <a:buClr>
                  <a:srgbClr val="22727B"/>
                </a:buClr>
                <a:buFont typeface="Wingdings" panose="05000000000000000000" pitchFamily="2" charset="2"/>
                <a:buChar char="§"/>
                <a:defRPr/>
              </a:pPr>
              <a:r>
                <a:rPr lang="de-AT" sz="2200" kern="0" dirty="0">
                  <a:latin typeface="+mj-lt"/>
                </a:rPr>
                <a:t>Strategischer Partner</a:t>
              </a:r>
            </a:p>
            <a:p>
              <a:pPr marL="469900" indent="-469900" eaLnBrk="0" hangingPunct="0">
                <a:spcBef>
                  <a:spcPct val="20%"/>
                </a:spcBef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de-AT" sz="2000" i="1" kern="0" dirty="0"/>
            </a:p>
            <a:p>
              <a:pPr marL="469900" indent="-469900" eaLnBrk="0" hangingPunct="0">
                <a:spcBef>
                  <a:spcPct val="20%"/>
                </a:spcBef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de-AT" sz="2000" kern="0" dirty="0"/>
            </a:p>
            <a:p>
              <a:pPr marL="469900" indent="-469900" eaLnBrk="0" hangingPunct="0">
                <a:spcBef>
                  <a:spcPct val="20%"/>
                </a:spcBef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de-AT" sz="2000" kern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9FD31ED8-7C86-AD47-4F15-2A7B32C4D4B0}"/>
                </a:ext>
              </a:extLst>
            </p:cNvPr>
            <p:cNvSpPr/>
            <p:nvPr/>
          </p:nvSpPr>
          <p:spPr>
            <a:xfrm>
              <a:off x="676275" y="1644650"/>
              <a:ext cx="7794625" cy="466725"/>
            </a:xfrm>
            <a:prstGeom prst="rect">
              <a:avLst/>
            </a:prstGeom>
            <a:solidFill>
              <a:srgbClr val="22727B"/>
            </a:solidFill>
            <a:ln w="6350">
              <a:noFill/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 sz="2000"/>
            </a:p>
          </p:txBody>
        </p:sp>
        <p:sp>
          <p:nvSpPr>
            <p:cNvPr id="8" name="Inhaltsplatzhalter 2">
              <a:extLst>
                <a:ext uri="{FF2B5EF4-FFF2-40B4-BE49-F238E27FC236}">
                  <a16:creationId xmlns:a16="http://schemas.microsoft.com/office/drawing/2014/main" id="{56F008BB-A19B-6FE3-11E9-8B15A05FC69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41618" y="2238636"/>
              <a:ext cx="3954462" cy="1649682"/>
            </a:xfrm>
            <a:prstGeom prst="rect">
              <a:avLst/>
            </a:prstGeom>
            <a:noFill/>
            <a:ln w="9525">
              <a:noFill/>
              <a:miter lim="800%"/>
              <a:headEnd/>
              <a:tailEnd/>
            </a:ln>
          </p:spPr>
          <p:txBody>
            <a:bodyPr>
              <a:spAutoFit/>
            </a:bodyPr>
            <a:lstStyle/>
            <a:p>
              <a:pPr marL="469900" indent="-469900" eaLnBrk="0" hangingPunct="0">
                <a:spcBef>
                  <a:spcPct val="20%"/>
                </a:spcBef>
                <a:buClr>
                  <a:srgbClr val="22727B"/>
                </a:buClr>
                <a:buFont typeface="Wingdings" panose="05000000000000000000" pitchFamily="2" charset="2"/>
                <a:buChar char="§"/>
                <a:defRPr/>
              </a:pPr>
              <a:r>
                <a:rPr lang="de-AT" sz="2200" kern="0" dirty="0">
                  <a:latin typeface="+mj-lt"/>
                </a:rPr>
                <a:t>Beste Marktkenntnis</a:t>
              </a:r>
            </a:p>
            <a:p>
              <a:pPr marL="469900" indent="-469900" eaLnBrk="0" hangingPunct="0">
                <a:spcBef>
                  <a:spcPct val="20%"/>
                </a:spcBef>
                <a:buClr>
                  <a:srgbClr val="22727B"/>
                </a:buClr>
                <a:buFont typeface="Wingdings" panose="05000000000000000000" pitchFamily="2" charset="2"/>
                <a:buChar char="§"/>
                <a:defRPr/>
              </a:pPr>
              <a:r>
                <a:rPr lang="de-AT" sz="2200" kern="0" dirty="0">
                  <a:latin typeface="+mj-lt"/>
                </a:rPr>
                <a:t>Spezialist für Vertrieb und Marketing</a:t>
              </a:r>
            </a:p>
            <a:p>
              <a:pPr marL="469900" indent="-469900" eaLnBrk="0" hangingPunct="0">
                <a:spcBef>
                  <a:spcPct val="20%"/>
                </a:spcBef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de-AT" sz="2200" kern="0" dirty="0"/>
            </a:p>
            <a:p>
              <a:pPr marL="469900" indent="-469900" eaLnBrk="0" hangingPunct="0">
                <a:spcBef>
                  <a:spcPct val="20%"/>
                </a:spcBef>
                <a:buClr>
                  <a:schemeClr val="accent2"/>
                </a:buClr>
                <a:buFont typeface="Wingdings" pitchFamily="2" charset="2"/>
                <a:buChar char="n"/>
                <a:defRPr/>
              </a:pPr>
              <a:endParaRPr lang="de-AT" sz="2200" kern="0" dirty="0"/>
            </a:p>
          </p:txBody>
        </p:sp>
        <p:sp>
          <p:nvSpPr>
            <p:cNvPr id="9" name="Inhaltsplatzhalter 2">
              <a:extLst>
                <a:ext uri="{FF2B5EF4-FFF2-40B4-BE49-F238E27FC236}">
                  <a16:creationId xmlns:a16="http://schemas.microsoft.com/office/drawing/2014/main" id="{44BFBFA3-4DCB-DF52-2B00-6B0DF8E800B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7074" y="1666703"/>
              <a:ext cx="7743825" cy="430887"/>
            </a:xfrm>
            <a:prstGeom prst="rect">
              <a:avLst/>
            </a:prstGeom>
            <a:solidFill>
              <a:srgbClr val="2272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69900" indent="-469900" eaLnBrk="0" hangingPunct="0">
                <a:spcBef>
                  <a:spcPct val="20%"/>
                </a:spcBef>
                <a:buClr>
                  <a:srgbClr val="ED1C24"/>
                </a:buClr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Trebuchet MS" panose="020B0603020202020204" pitchFamily="34" charset="0"/>
                </a:defRPr>
              </a:lvl1pPr>
              <a:lvl2pPr marL="742950" indent="-285750" eaLnBrk="0" hangingPunct="0">
                <a:spcBef>
                  <a:spcPct val="20%"/>
                </a:spcBef>
                <a:buClr>
                  <a:srgbClr val="4C5D68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 eaLnBrk="0" hangingPunct="0">
                <a:spcBef>
                  <a:spcPct val="20%"/>
                </a:spcBef>
                <a:buClr>
                  <a:schemeClr val="tx1"/>
                </a:buClr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 eaLnBrk="0" hangingPunct="0">
                <a:spcBef>
                  <a:spcPct val="20%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4pPr>
              <a:lvl5pPr marL="2057400" indent="-228600" eaLnBrk="0" hangingPunct="0">
                <a:spcBef>
                  <a:spcPct val="25%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ct val="25%"/>
                </a:spcBef>
                <a:spcAft>
                  <a:spcPct val="0%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rebuchet MS" panose="020B0603020202020204" pitchFamily="34" charset="0"/>
                </a:defRPr>
              </a:lvl9pPr>
            </a:lstStyle>
            <a:p>
              <a:pPr algn="ctr">
                <a:buClr>
                  <a:schemeClr val="accent2"/>
                </a:buClr>
                <a:buFont typeface="Wingdings" panose="05000000000000000000" pitchFamily="2" charset="2"/>
                <a:buNone/>
              </a:pPr>
              <a:r>
                <a:rPr lang="de-AT" altLang="de-DE" sz="2000" b="1" dirty="0">
                  <a:solidFill>
                    <a:schemeClr val="bg1"/>
                  </a:solidFill>
                </a:rPr>
                <a:t>                   </a:t>
              </a:r>
              <a:r>
                <a:rPr lang="de-AT" altLang="de-DE" b="1" dirty="0">
                  <a:solidFill>
                    <a:schemeClr val="bg1"/>
                  </a:solidFill>
                </a:rPr>
                <a:t>V O R T E I L E		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6EEA7AD1-D3F9-B0FF-E280-5514C6DCCC59}"/>
              </a:ext>
            </a:extLst>
          </p:cNvPr>
          <p:cNvSpPr txBox="1"/>
          <p:nvPr/>
        </p:nvSpPr>
        <p:spPr>
          <a:xfrm>
            <a:off x="5790467" y="6101291"/>
            <a:ext cx="6110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dirty="0">
                <a:latin typeface="+mj-lt"/>
              </a:rPr>
              <a:t>Geld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638DD22-1D2D-CC0C-013B-9A6EB94E21E1}"/>
              </a:ext>
            </a:extLst>
          </p:cNvPr>
          <p:cNvGrpSpPr/>
          <p:nvPr/>
        </p:nvGrpSpPr>
        <p:grpSpPr>
          <a:xfrm>
            <a:off x="3575404" y="4962681"/>
            <a:ext cx="4909885" cy="1161562"/>
            <a:chOff x="3644664" y="5002162"/>
            <a:chExt cx="4909885" cy="1161562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D2CB8D82-0737-4B3E-879F-FFC5BC42E3CD}"/>
                </a:ext>
              </a:extLst>
            </p:cNvPr>
            <p:cNvGrpSpPr/>
            <p:nvPr/>
          </p:nvGrpSpPr>
          <p:grpSpPr>
            <a:xfrm>
              <a:off x="3644664" y="5002162"/>
              <a:ext cx="4909885" cy="1161562"/>
              <a:chOff x="1991246" y="5075344"/>
              <a:chExt cx="4909885" cy="1161562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88D18373-3FF8-8E44-B0DE-59D7D7B9AFC0}"/>
                  </a:ext>
                </a:extLst>
              </p:cNvPr>
              <p:cNvCxnSpPr/>
              <p:nvPr/>
            </p:nvCxnSpPr>
            <p:spPr>
              <a:xfrm>
                <a:off x="6866627" y="5210355"/>
                <a:ext cx="8626" cy="1026551"/>
              </a:xfrm>
              <a:prstGeom prst="line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1AF21724-0936-0603-BC60-5B2FFE8DF2AD}"/>
                  </a:ext>
                </a:extLst>
              </p:cNvPr>
              <p:cNvCxnSpPr/>
              <p:nvPr/>
            </p:nvCxnSpPr>
            <p:spPr>
              <a:xfrm flipH="1" flipV="1">
                <a:off x="1991246" y="6211026"/>
                <a:ext cx="4909885" cy="25880"/>
              </a:xfrm>
              <a:prstGeom prst="line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mit Pfeil 32">
                <a:extLst>
                  <a:ext uri="{FF2B5EF4-FFF2-40B4-BE49-F238E27FC236}">
                    <a16:creationId xmlns:a16="http://schemas.microsoft.com/office/drawing/2014/main" id="{5AACEC80-6669-BD9B-770D-9F9F67BA9752}"/>
                  </a:ext>
                </a:extLst>
              </p:cNvPr>
              <p:cNvCxnSpPr/>
              <p:nvPr/>
            </p:nvCxnSpPr>
            <p:spPr>
              <a:xfrm flipV="1">
                <a:off x="2017123" y="5075344"/>
                <a:ext cx="1" cy="1135682"/>
              </a:xfrm>
              <a:prstGeom prst="straightConnector1">
                <a:avLst/>
              </a:prstGeom>
              <a:ln w="57150">
                <a:solidFill>
                  <a:schemeClr val="tx1">
                    <a:lumMod val="50%"/>
                    <a:lumOff val="50%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CEE85678-4B24-4976-29EE-B65FE22232F6}"/>
                </a:ext>
              </a:extLst>
            </p:cNvPr>
            <p:cNvGrpSpPr/>
            <p:nvPr/>
          </p:nvGrpSpPr>
          <p:grpSpPr>
            <a:xfrm>
              <a:off x="3941163" y="5106838"/>
              <a:ext cx="1266472" cy="854676"/>
              <a:chOff x="2305402" y="5106838"/>
              <a:chExt cx="1266472" cy="854676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289A211D-3D8C-C332-5ABC-CD06933B3107}"/>
                  </a:ext>
                </a:extLst>
              </p:cNvPr>
              <p:cNvCxnSpPr/>
              <p:nvPr/>
            </p:nvCxnSpPr>
            <p:spPr>
              <a:xfrm>
                <a:off x="2329131" y="5106838"/>
                <a:ext cx="2149" cy="854676"/>
              </a:xfrm>
              <a:prstGeom prst="line">
                <a:avLst/>
              </a:prstGeom>
              <a:ln w="57150"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0A4E18EC-5317-B388-E955-0332A3653BF6}"/>
                  </a:ext>
                </a:extLst>
              </p:cNvPr>
              <p:cNvCxnSpPr/>
              <p:nvPr/>
            </p:nvCxnSpPr>
            <p:spPr>
              <a:xfrm flipV="1">
                <a:off x="2305402" y="5953446"/>
                <a:ext cx="1266472" cy="8068"/>
              </a:xfrm>
              <a:prstGeom prst="straightConnector1">
                <a:avLst/>
              </a:prstGeom>
              <a:ln w="5715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745DAD42-A6F9-3B84-52FA-A6CBE5F19AEB}"/>
                  </a:ext>
                </a:extLst>
              </p:cNvPr>
              <p:cNvSpPr txBox="1"/>
              <p:nvPr/>
            </p:nvSpPr>
            <p:spPr>
              <a:xfrm>
                <a:off x="2360457" y="5614892"/>
                <a:ext cx="10054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AT" sz="1600" dirty="0">
                    <a:latin typeface="+mj-lt"/>
                  </a:rPr>
                  <a:t>Provision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0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766233" y="188915"/>
            <a:ext cx="10668000" cy="886260"/>
          </a:xfrm>
        </p:spPr>
        <p:txBody>
          <a:bodyPr>
            <a:normAutofit fontScale="90%"/>
          </a:bodyPr>
          <a:lstStyle/>
          <a:p>
            <a:br>
              <a:rPr lang="cs-CZ" altLang="de-DE" i="1" dirty="0"/>
            </a:br>
            <a:r>
              <a:rPr lang="de-AT" altLang="de-DE" dirty="0"/>
              <a:t>Kontaktaufnahme zu Sales Agents</a:t>
            </a:r>
            <a:br>
              <a:rPr lang="de-AT" altLang="de-DE" dirty="0"/>
            </a:br>
            <a:r>
              <a:rPr lang="sk-SK" altLang="de-DE" i="1" dirty="0">
                <a:solidFill>
                  <a:srgbClr val="C00000"/>
                </a:solidFill>
              </a:rPr>
              <a:t>Kontaktovanie obchodných zástupcov</a:t>
            </a:r>
            <a:endParaRPr lang="de-AT" altLang="de-DE" i="1" dirty="0">
              <a:solidFill>
                <a:srgbClr val="C00000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872331" y="1733550"/>
            <a:ext cx="10561902" cy="3794124"/>
            <a:chOff x="409575" y="1857375"/>
            <a:chExt cx="8205788" cy="3794124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09575" y="1857375"/>
              <a:ext cx="8205788" cy="1323975"/>
              <a:chOff x="676275" y="1828800"/>
              <a:chExt cx="8205788" cy="1323975"/>
            </a:xfrm>
          </p:grpSpPr>
          <p:sp>
            <p:nvSpPr>
              <p:cNvPr id="7" name="Rechteck 6"/>
              <p:cNvSpPr/>
              <p:nvPr/>
            </p:nvSpPr>
            <p:spPr>
              <a:xfrm>
                <a:off x="1871663" y="1943100"/>
                <a:ext cx="7010400" cy="1114425"/>
              </a:xfrm>
              <a:prstGeom prst="rect">
                <a:avLst/>
              </a:prstGeom>
              <a:solidFill>
                <a:schemeClr val="bg1">
                  <a:lumMod val="85%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anchor="ctr"/>
              <a:lstStyle/>
              <a:p>
                <a:pPr>
                  <a:defRPr/>
                </a:pPr>
                <a:r>
                  <a:rPr lang="de-AT" sz="2400" b="1" dirty="0">
                    <a:solidFill>
                      <a:srgbClr val="22727B"/>
                    </a:solidFill>
                    <a:cs typeface="Arial" charset="0"/>
                  </a:rPr>
                  <a:t>B2B Veranstaltungen</a:t>
                </a:r>
                <a:endParaRPr lang="cs-CZ" sz="2400" b="1" dirty="0">
                  <a:solidFill>
                    <a:srgbClr val="22727B"/>
                  </a:solidFill>
                  <a:cs typeface="Arial" charset="0"/>
                </a:endParaRPr>
              </a:p>
              <a:p>
                <a:pPr>
                  <a:defRPr/>
                </a:pPr>
                <a:r>
                  <a:rPr lang="sk-SK" sz="2400" b="1" i="1" dirty="0">
                    <a:solidFill>
                      <a:srgbClr val="C00000"/>
                    </a:solidFill>
                    <a:cs typeface="Arial" charset="0"/>
                  </a:rPr>
                  <a:t>B2B Podujatia</a:t>
                </a:r>
                <a:endParaRPr lang="de-AT" sz="2400" b="1" i="1" dirty="0">
                  <a:solidFill>
                    <a:srgbClr val="C00000"/>
                  </a:solidFill>
                  <a:cs typeface="Arial" charset="0"/>
                </a:endParaRPr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676275" y="1943100"/>
                <a:ext cx="1112838" cy="1114425"/>
              </a:xfrm>
              <a:prstGeom prst="rect">
                <a:avLst/>
              </a:prstGeom>
              <a:solidFill>
                <a:srgbClr val="2272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algn="ctr">
                  <a:defRPr/>
                </a:pPr>
                <a:r>
                  <a:rPr lang="de-AT" sz="2400" b="1" dirty="0"/>
                  <a:t> </a:t>
                </a:r>
              </a:p>
            </p:txBody>
          </p:sp>
          <p:sp>
            <p:nvSpPr>
              <p:cNvPr id="17" name="Textfeld 16"/>
              <p:cNvSpPr txBox="1"/>
              <p:nvPr/>
            </p:nvSpPr>
            <p:spPr>
              <a:xfrm>
                <a:off x="892175" y="1828800"/>
                <a:ext cx="681038" cy="1323975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AT" sz="8000" b="1" dirty="0">
                    <a:solidFill>
                      <a:schemeClr val="bg1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409575" y="3086100"/>
              <a:ext cx="8205788" cy="1323975"/>
              <a:chOff x="676275" y="3133724"/>
              <a:chExt cx="8205788" cy="1323975"/>
            </a:xfrm>
          </p:grpSpPr>
          <p:sp>
            <p:nvSpPr>
              <p:cNvPr id="11" name="Rechteck 10"/>
              <p:cNvSpPr/>
              <p:nvPr/>
            </p:nvSpPr>
            <p:spPr>
              <a:xfrm>
                <a:off x="1871663" y="3248024"/>
                <a:ext cx="7010400" cy="1114425"/>
              </a:xfrm>
              <a:prstGeom prst="rect">
                <a:avLst/>
              </a:prstGeom>
              <a:solidFill>
                <a:schemeClr val="bg1">
                  <a:lumMod val="85%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anchor="ctr"/>
              <a:lstStyle/>
              <a:p>
                <a:pPr>
                  <a:defRPr/>
                </a:pPr>
                <a:endParaRPr lang="de-AT" sz="2400" b="1" i="1" dirty="0">
                  <a:solidFill>
                    <a:srgbClr val="000000"/>
                  </a:solidFill>
                  <a:cs typeface="Arial" charset="0"/>
                </a:endParaRPr>
              </a:p>
              <a:p>
                <a:pPr>
                  <a:defRPr/>
                </a:pPr>
                <a:r>
                  <a:rPr lang="de-AT" sz="2400" b="1" dirty="0">
                    <a:solidFill>
                      <a:srgbClr val="22727B"/>
                    </a:solidFill>
                    <a:cs typeface="Arial" charset="0"/>
                  </a:rPr>
                  <a:t>Magazin CONTACT:</a:t>
                </a:r>
                <a:endParaRPr lang="cs-CZ" sz="2400" b="1" dirty="0">
                  <a:solidFill>
                    <a:srgbClr val="22727B"/>
                  </a:solidFill>
                  <a:cs typeface="Arial" charset="0"/>
                </a:endParaRPr>
              </a:p>
              <a:p>
                <a:pPr>
                  <a:defRPr/>
                </a:pPr>
                <a:r>
                  <a:rPr lang="sk-SK" sz="2400" b="1" i="1" dirty="0">
                    <a:solidFill>
                      <a:srgbClr val="C00000"/>
                    </a:solidFill>
                    <a:cs typeface="Arial" charset="0"/>
                  </a:rPr>
                  <a:t>Časopis CONTACT</a:t>
                </a:r>
                <a:endParaRPr lang="de-AT" sz="2400" b="1" i="1" dirty="0">
                  <a:solidFill>
                    <a:srgbClr val="C00000"/>
                  </a:solidFill>
                  <a:cs typeface="Arial" charset="0"/>
                </a:endParaRPr>
              </a:p>
              <a:p>
                <a:pPr>
                  <a:defRPr/>
                </a:pPr>
                <a:endParaRPr lang="de-AT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676275" y="3238500"/>
                <a:ext cx="1112838" cy="1114425"/>
              </a:xfrm>
              <a:prstGeom prst="rect">
                <a:avLst/>
              </a:prstGeom>
              <a:solidFill>
                <a:srgbClr val="2272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algn="ctr">
                  <a:defRPr/>
                </a:pPr>
                <a:r>
                  <a:rPr lang="de-AT" sz="2400" b="1" dirty="0"/>
                  <a:t> </a:t>
                </a:r>
              </a:p>
            </p:txBody>
          </p:sp>
          <p:sp>
            <p:nvSpPr>
              <p:cNvPr id="18" name="Textfeld 17"/>
              <p:cNvSpPr txBox="1"/>
              <p:nvPr/>
            </p:nvSpPr>
            <p:spPr>
              <a:xfrm>
                <a:off x="896144" y="3133724"/>
                <a:ext cx="681038" cy="1323975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AT" sz="8000" b="1" dirty="0">
                    <a:solidFill>
                      <a:schemeClr val="bg1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409575" y="4327524"/>
              <a:ext cx="8205788" cy="1323975"/>
              <a:chOff x="676275" y="4448175"/>
              <a:chExt cx="8205788" cy="1323975"/>
            </a:xfrm>
          </p:grpSpPr>
          <p:sp>
            <p:nvSpPr>
              <p:cNvPr id="15" name="Rechteck 14"/>
              <p:cNvSpPr/>
              <p:nvPr/>
            </p:nvSpPr>
            <p:spPr>
              <a:xfrm>
                <a:off x="1871663" y="4552948"/>
                <a:ext cx="7010400" cy="1114425"/>
              </a:xfrm>
              <a:prstGeom prst="rect">
                <a:avLst/>
              </a:prstGeom>
              <a:solidFill>
                <a:schemeClr val="bg1">
                  <a:lumMod val="85%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6000" anchor="ctr"/>
              <a:lstStyle/>
              <a:p>
                <a:pPr>
                  <a:defRPr/>
                </a:pPr>
                <a:r>
                  <a:rPr lang="de-AT" sz="2400" b="1" dirty="0">
                    <a:solidFill>
                      <a:srgbClr val="22727B"/>
                    </a:solidFill>
                  </a:rPr>
                  <a:t>Online-Vertriebs-PLATTFORM |</a:t>
                </a:r>
                <a:r>
                  <a:rPr lang="de-AT" sz="2400" b="1" dirty="0">
                    <a:solidFill>
                      <a:schemeClr val="tx1"/>
                    </a:solidFill>
                  </a:rPr>
                  <a:t> </a:t>
                </a:r>
                <a:r>
                  <a:rPr lang="sk-SK" sz="2400" b="1" i="1" dirty="0">
                    <a:solidFill>
                      <a:srgbClr val="C00000"/>
                    </a:solidFill>
                  </a:rPr>
                  <a:t>Online platforma</a:t>
                </a:r>
                <a:endParaRPr lang="de-AT" sz="2400" b="1" i="1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de-AT" sz="2400" b="1" dirty="0">
                    <a:solidFill>
                      <a:srgbClr val="C00000"/>
                    </a:solidFill>
                  </a:rPr>
                  <a:t>salesagentsaustria.com</a:t>
                </a:r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676275" y="4552949"/>
                <a:ext cx="1112838" cy="1114425"/>
              </a:xfrm>
              <a:prstGeom prst="rect">
                <a:avLst/>
              </a:prstGeom>
              <a:solidFill>
                <a:srgbClr val="22727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%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anchor="ctr"/>
              <a:lstStyle/>
              <a:p>
                <a:pPr algn="ctr">
                  <a:defRPr/>
                </a:pPr>
                <a:r>
                  <a:rPr lang="de-AT" sz="2400" b="1" dirty="0"/>
                  <a:t> </a:t>
                </a:r>
              </a:p>
            </p:txBody>
          </p:sp>
          <p:sp>
            <p:nvSpPr>
              <p:cNvPr id="19" name="Textfeld 18"/>
              <p:cNvSpPr txBox="1"/>
              <p:nvPr/>
            </p:nvSpPr>
            <p:spPr>
              <a:xfrm>
                <a:off x="873125" y="4448175"/>
                <a:ext cx="681038" cy="1323975"/>
              </a:xfrm>
              <a:prstGeom prst="rect">
                <a:avLst/>
              </a:prstGeom>
              <a:noFill/>
              <a:effectLst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AT" sz="8000" b="1" dirty="0">
                    <a:solidFill>
                      <a:schemeClr val="bg1"/>
                    </a:solidFill>
                    <a:latin typeface="+mj-lt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8785434"/>
      </p:ext>
    </p:extLst>
  </p:cSld>
  <p:clrMapOvr>
    <a:masterClrMapping/>
  </p:clrMapOvr>
</p:sld>
</file>

<file path=ppt/slides/slide2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el 1"/>
          <p:cNvSpPr>
            <a:spLocks noGrp="1"/>
          </p:cNvSpPr>
          <p:nvPr>
            <p:ph type="title"/>
          </p:nvPr>
        </p:nvSpPr>
        <p:spPr>
          <a:xfrm>
            <a:off x="766233" y="188915"/>
            <a:ext cx="10668000" cy="896308"/>
          </a:xfrm>
        </p:spPr>
        <p:txBody>
          <a:bodyPr>
            <a:normAutofit fontScale="90%"/>
          </a:bodyPr>
          <a:lstStyle/>
          <a:p>
            <a:br>
              <a:rPr lang="cs-CZ" altLang="de-DE" i="1" dirty="0"/>
            </a:br>
            <a:r>
              <a:rPr lang="de-AT" altLang="de-DE" dirty="0"/>
              <a:t>Branchenmagazin | Anzeigen</a:t>
            </a:r>
            <a:br>
              <a:rPr lang="de-AT" altLang="de-DE" dirty="0"/>
            </a:br>
            <a:r>
              <a:rPr lang="sk-SK" altLang="de-DE" i="1" dirty="0">
                <a:solidFill>
                  <a:srgbClr val="C00000"/>
                </a:solidFill>
              </a:rPr>
              <a:t>Priemyselný časopis</a:t>
            </a:r>
            <a:r>
              <a:rPr lang="de-AT" altLang="de-DE" i="1" dirty="0">
                <a:solidFill>
                  <a:srgbClr val="C00000"/>
                </a:solidFill>
              </a:rPr>
              <a:t> | </a:t>
            </a:r>
            <a:r>
              <a:rPr lang="sk-SK" altLang="de-DE" i="1" dirty="0">
                <a:solidFill>
                  <a:srgbClr val="C00000"/>
                </a:solidFill>
              </a:rPr>
              <a:t>Inzeráty</a:t>
            </a:r>
            <a:endParaRPr lang="de-AT" altLang="de-DE" i="1" dirty="0">
              <a:solidFill>
                <a:srgbClr val="C0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86B5F1-FA5A-4096-5D08-A6E18CA20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4754" y="1376262"/>
            <a:ext cx="3738282" cy="5260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69691D-2112-36D3-07F1-E490EEE06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21784" y="188915"/>
            <a:ext cx="3426781" cy="4738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%"/>
              </a:srgbClr>
            </a:outerShdw>
          </a:effectLst>
        </p:spPr>
      </p:pic>
      <p:pic>
        <p:nvPicPr>
          <p:cNvPr id="2" name="Grafik 4">
            <a:extLst>
              <a:ext uri="{FF2B5EF4-FFF2-40B4-BE49-F238E27FC236}">
                <a16:creationId xmlns:a16="http://schemas.microsoft.com/office/drawing/2014/main" id="{F9692C22-A029-996E-5C73-077D901689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214" y="1376263"/>
            <a:ext cx="3674281" cy="522251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%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7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3DDEFB2-18B0-F05D-70D7-4A63547D6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E1AC83D-E435-07D4-5DBE-CE65DF071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06516"/>
            <a:ext cx="5896798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7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073" y="344852"/>
            <a:ext cx="3321591" cy="936625"/>
          </a:xfrm>
        </p:spPr>
        <p:txBody>
          <a:bodyPr anchor="ctr">
            <a:normAutofit fontScale="90%"/>
          </a:bodyPr>
          <a:lstStyle/>
          <a:p>
            <a:r>
              <a:rPr lang="nl-NL" dirty="0"/>
              <a:t>Benefits | </a:t>
            </a:r>
            <a:r>
              <a:rPr lang="sk-SK" i="1" dirty="0">
                <a:solidFill>
                  <a:srgbClr val="C00000"/>
                </a:solidFill>
              </a:rPr>
              <a:t>Výhody</a:t>
            </a:r>
            <a:endParaRPr lang="de-AT" i="1" dirty="0">
              <a:solidFill>
                <a:srgbClr val="C00000"/>
              </a:solidFill>
            </a:endParaRPr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6689222" y="1157272"/>
            <a:ext cx="5161033" cy="522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%"/>
              </a:spcBef>
              <a:spcAft>
                <a:spcPct val="0%"/>
              </a:spcAft>
              <a:buClr>
                <a:srgbClr val="C00000"/>
              </a:buClr>
              <a:buFont typeface="Wingdings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%"/>
              </a:spcBef>
              <a:spcAft>
                <a:spcPct val="0%"/>
              </a:spcAft>
              <a:buClr>
                <a:srgbClr val="4C5D68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304925" indent="-395288" algn="l" rtl="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tx1"/>
              </a:buClr>
              <a:buFont typeface="Times New Roman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387350" algn="l" rtl="0" eaLnBrk="0" fontAlgn="base" hangingPunct="0">
              <a:spcBef>
                <a:spcPct val="20%"/>
              </a:spcBef>
              <a:spcAft>
                <a:spcPct val="0%"/>
              </a:spcAft>
              <a:buClr>
                <a:schemeClr val="accent2"/>
              </a:buClr>
              <a:buFont typeface="Wingdings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eaLnBrk="0" fontAlgn="base" hangingPunct="0">
              <a:spcBef>
                <a:spcPct val="25%"/>
              </a:spcBef>
              <a:spcAft>
                <a:spcPct val="0%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eaLnBrk="1" fontAlgn="base" hangingPunct="1">
              <a:spcBef>
                <a:spcPct val="25%"/>
              </a:spcBef>
              <a:spcAft>
                <a:spcPct val="0%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eaLnBrk="1" fontAlgn="base" hangingPunct="1">
              <a:spcBef>
                <a:spcPct val="25%"/>
              </a:spcBef>
              <a:spcAft>
                <a:spcPct val="0%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eaLnBrk="1" fontAlgn="base" hangingPunct="1">
              <a:spcBef>
                <a:spcPct val="25%"/>
              </a:spcBef>
              <a:spcAft>
                <a:spcPct val="0%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eaLnBrk="1" fontAlgn="base" hangingPunct="1">
              <a:spcBef>
                <a:spcPct val="25%"/>
              </a:spcBef>
              <a:spcAft>
                <a:spcPct val="0%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endParaRPr lang="en-US" sz="800" kern="0" dirty="0"/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r>
              <a:rPr lang="de-AT" sz="2000" kern="0" dirty="0"/>
              <a:t>Kostengünstige Schaltung von Anzeigen (ab EUR 178,-)                                   </a:t>
            </a:r>
            <a:endParaRPr lang="sk-SK" sz="2000" kern="0" dirty="0"/>
          </a:p>
          <a:p>
            <a:pPr marL="438150" lvl="1" indent="0">
              <a:buClr>
                <a:srgbClr val="22727B"/>
              </a:buClr>
              <a:buSzPct val="120%"/>
              <a:buNone/>
              <a:defRPr/>
            </a:pPr>
            <a:r>
              <a:rPr lang="sk-SK" sz="1800" i="1" kern="0" dirty="0">
                <a:solidFill>
                  <a:srgbClr val="C00000"/>
                </a:solidFill>
              </a:rPr>
              <a:t>Cenovo výhodné zverejnenie inzerátov</a:t>
            </a:r>
            <a:endParaRPr lang="de-AT" sz="1800" i="1" kern="0" dirty="0">
              <a:solidFill>
                <a:srgbClr val="C00000"/>
              </a:solidFill>
            </a:endParaRPr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endParaRPr lang="de-AT" sz="1000" kern="0" dirty="0"/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r>
              <a:rPr lang="en-US" sz="2000" kern="0" dirty="0"/>
              <a:t>Push E-mail an Sales Agents                    </a:t>
            </a:r>
            <a:r>
              <a:rPr lang="sk-SK" sz="2000" i="1" kern="0" dirty="0">
                <a:solidFill>
                  <a:srgbClr val="C00000"/>
                </a:solidFill>
              </a:rPr>
              <a:t>Cielené e-mailové oslovenie obchodných zástupcov</a:t>
            </a:r>
            <a:endParaRPr lang="en-US" sz="2000" i="1" kern="0" dirty="0">
              <a:solidFill>
                <a:srgbClr val="C00000"/>
              </a:solidFill>
            </a:endParaRPr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endParaRPr lang="en-US" sz="1000" kern="0" dirty="0"/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r>
              <a:rPr lang="de-AT" sz="2000" kern="0" dirty="0"/>
              <a:t>Kostenlose Suche nach Anzeigen (auch von Mitbewerbern)                          </a:t>
            </a:r>
            <a:endParaRPr lang="sk-SK" sz="2000" kern="0" dirty="0"/>
          </a:p>
          <a:p>
            <a:pPr marL="0" indent="0">
              <a:buClr>
                <a:srgbClr val="22727B"/>
              </a:buClr>
              <a:buSzPct val="120%"/>
              <a:buNone/>
              <a:defRPr/>
            </a:pPr>
            <a:r>
              <a:rPr lang="sk-SK" sz="2000" i="1" kern="0" dirty="0">
                <a:solidFill>
                  <a:srgbClr val="C00000"/>
                </a:solidFill>
              </a:rPr>
              <a:t>        Bezplatné vyhľadávanie inzerátov</a:t>
            </a:r>
            <a:endParaRPr lang="de-AT" sz="2000" i="1" kern="0" dirty="0">
              <a:solidFill>
                <a:srgbClr val="C00000"/>
              </a:solidFill>
            </a:endParaRPr>
          </a:p>
          <a:p>
            <a:pPr>
              <a:buClr>
                <a:srgbClr val="22727B"/>
              </a:buClr>
              <a:buSzPct val="100%"/>
              <a:buFont typeface="Wingdings" panose="05000000000000000000" pitchFamily="2" charset="2"/>
              <a:buChar char="§"/>
              <a:defRPr/>
            </a:pPr>
            <a:endParaRPr lang="en-US" sz="1000" kern="0" dirty="0"/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r>
              <a:rPr lang="de-AT" sz="2000" kern="0" dirty="0"/>
              <a:t>Screening von 20 Ländern bzw. 11 nationalen Plattformen                      </a:t>
            </a:r>
            <a:endParaRPr lang="sk-SK" sz="2000" kern="0" dirty="0"/>
          </a:p>
          <a:p>
            <a:pPr marL="438150" lvl="1" indent="0">
              <a:buClr>
                <a:srgbClr val="22727B"/>
              </a:buClr>
              <a:buSzPct val="120%"/>
              <a:buNone/>
              <a:defRPr/>
            </a:pPr>
            <a:r>
              <a:rPr lang="de-AT" sz="1800" kern="0" dirty="0"/>
              <a:t> </a:t>
            </a:r>
            <a:r>
              <a:rPr lang="sk-SK" sz="1800" i="1" kern="0" dirty="0">
                <a:solidFill>
                  <a:srgbClr val="C00000"/>
                </a:solidFill>
              </a:rPr>
              <a:t>Prístup k databáze v 20 </a:t>
            </a:r>
            <a:r>
              <a:rPr lang="sk-SK" sz="1800" i="1" kern="0">
                <a:solidFill>
                  <a:srgbClr val="C00000"/>
                </a:solidFill>
              </a:rPr>
              <a:t>krajinách /</a:t>
            </a:r>
          </a:p>
          <a:p>
            <a:pPr marL="438150" lvl="1" indent="0">
              <a:buClr>
                <a:srgbClr val="22727B"/>
              </a:buClr>
              <a:buSzPct val="120%"/>
              <a:buNone/>
              <a:defRPr/>
            </a:pPr>
            <a:r>
              <a:rPr lang="sk-SK" sz="1800" i="1" kern="0" dirty="0">
                <a:solidFill>
                  <a:srgbClr val="C00000"/>
                </a:solidFill>
              </a:rPr>
              <a:t>11 platformách </a:t>
            </a:r>
            <a:endParaRPr lang="de-AT" sz="1800" i="1" kern="0" dirty="0">
              <a:solidFill>
                <a:srgbClr val="C00000"/>
              </a:solidFill>
            </a:endParaRPr>
          </a:p>
          <a:p>
            <a:pPr>
              <a:buClr>
                <a:srgbClr val="22727B"/>
              </a:buClr>
              <a:buSzPct val="120%"/>
              <a:buFont typeface="Wingdings" panose="05000000000000000000" pitchFamily="2" charset="2"/>
              <a:buChar char="§"/>
              <a:defRPr/>
            </a:pPr>
            <a:endParaRPr lang="de-AT" kern="0" dirty="0"/>
          </a:p>
          <a:p>
            <a:pPr>
              <a:buFontTx/>
              <a:buNone/>
              <a:defRPr/>
            </a:pPr>
            <a:endParaRPr lang="de-AT" sz="800" kern="0" dirty="0"/>
          </a:p>
          <a:p>
            <a:pPr>
              <a:defRPr/>
            </a:pPr>
            <a:endParaRPr lang="de-AT" sz="2000" kern="0" dirty="0"/>
          </a:p>
          <a:p>
            <a:pPr>
              <a:defRPr/>
            </a:pPr>
            <a:endParaRPr lang="de-AT" sz="2000" kern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84F678-F4C8-F327-1E2F-2DE35FEB4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5164" cy="6858000"/>
          </a:xfrm>
          <a:prstGeom prst="rect">
            <a:avLst/>
          </a:prstGeom>
          <a:ln>
            <a:solidFill>
              <a:schemeClr val="bg1">
                <a:lumMod val="65%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174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095269" y="213303"/>
            <a:ext cx="10153493" cy="944943"/>
          </a:xfrm>
        </p:spPr>
        <p:txBody>
          <a:bodyPr>
            <a:normAutofit fontScale="90%"/>
          </a:bodyPr>
          <a:lstStyle/>
          <a:p>
            <a:pPr>
              <a:spcAft>
                <a:spcPts val="0"/>
              </a:spcAft>
              <a:defRPr/>
            </a:pPr>
            <a:r>
              <a:rPr lang="de-AT" dirty="0">
                <a:ea typeface="Times New Roman"/>
                <a:cs typeface="Times New Roman"/>
              </a:rPr>
              <a:t>Sales Agent-Recht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i="1" dirty="0">
                <a:solidFill>
                  <a:srgbClr val="C00000"/>
                </a:solidFill>
                <a:ea typeface="Times New Roman"/>
                <a:cs typeface="Times New Roman"/>
              </a:rPr>
              <a:t>Právo obchodných zástupcov</a:t>
            </a:r>
            <a:endParaRPr lang="de-AT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95269" y="2080578"/>
            <a:ext cx="10020405" cy="2769989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Gustav Breiter</a:t>
            </a:r>
          </a:p>
          <a:p>
            <a:pPr algn="ctr"/>
            <a:endParaRPr lang="de-DE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AT" sz="2200" dirty="0">
                <a:solidFill>
                  <a:srgbClr val="22727B"/>
                </a:solidFill>
                <a:latin typeface="Trebuchet MS" panose="020B0603020202020204" pitchFamily="34" charset="0"/>
              </a:rPr>
              <a:t>Viehböck | Breiter | Schenk | Nau &amp; Linder Rechtsanwälte</a:t>
            </a:r>
          </a:p>
          <a:p>
            <a:pPr algn="ctr"/>
            <a:endParaRPr lang="de-DE" sz="1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endParaRPr lang="de-DE" sz="22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2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de-DE" sz="14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endParaRPr lang="de-DE" sz="1400" dirty="0">
              <a:latin typeface="+mj-lt"/>
              <a:ea typeface="Times New Roman"/>
              <a:cs typeface="Times New Roman"/>
            </a:endParaRP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49" y="3914669"/>
            <a:ext cx="1567543" cy="1567543"/>
          </a:xfrm>
          <a:prstGeom prst="rect">
            <a:avLst/>
          </a:prstGeo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93138E92-5865-4A20-84CE-3D0C24F80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962" y="5073144"/>
            <a:ext cx="347076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de-AT" altLang="de-DE" sz="110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Wien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de-AT" altLang="de-DE" sz="110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Kohlmarkt 11/5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de-DE" sz="110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A-1010 Wien</a:t>
            </a:r>
            <a:endParaRPr lang="de-AT" altLang="de-DE" sz="110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de-DE" sz="110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Tel +43 1 535 24 53</a:t>
            </a:r>
            <a:endParaRPr lang="de-AT" altLang="de-DE" sz="1100" dirty="0">
              <a:solidFill>
                <a:prstClr val="black"/>
              </a:solidFill>
              <a:latin typeface="+mj-lt"/>
              <a:ea typeface="+mn-ea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GB" altLang="de-DE" sz="1100" dirty="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rPr>
              <a:t>Fax +43 1 535 28 10</a:t>
            </a:r>
            <a:endParaRPr lang="de-AT" altLang="de-DE" sz="1100" dirty="0">
              <a:solidFill>
                <a:prstClr val="black"/>
              </a:solidFill>
              <a:latin typeface="+mj-lt"/>
              <a:ea typeface="+mn-ea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D0B50E0-3236-4A24-86EB-9E552A66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96113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AT"/>
            </a:defPPr>
            <a:lvl1pPr eaLnBrk="1" hangingPunct="1">
              <a:spcBef>
                <a:spcPts val="0"/>
              </a:spcBef>
              <a:defRPr sz="110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e-AT" altLang="de-DE" dirty="0"/>
              <a:t>www.vbsn.at</a:t>
            </a:r>
          </a:p>
          <a:p>
            <a:pPr algn="ctr"/>
            <a:r>
              <a:rPr lang="en-GB" altLang="de-DE" dirty="0"/>
              <a:t>office@vbsn.at</a:t>
            </a:r>
            <a:endParaRPr lang="de-AT" altLang="de-DE" dirty="0"/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EC97CB0-D375-458A-B676-CBE70DDEF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912" y="4891011"/>
            <a:ext cx="382522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de-AT"/>
            </a:defPPr>
            <a:lvl1pPr eaLnBrk="1" hangingPunct="1">
              <a:spcBef>
                <a:spcPts val="0"/>
              </a:spcBef>
              <a:defRPr sz="1100">
                <a:solidFill>
                  <a:prstClr val="black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 dirty="0"/>
              <a:t> </a:t>
            </a:r>
            <a:endParaRPr lang="de-AT" altLang="de-DE" dirty="0"/>
          </a:p>
          <a:p>
            <a:pPr algn="r"/>
            <a:r>
              <a:rPr lang="en-GB" altLang="de-DE" dirty="0" err="1"/>
              <a:t>Mödling</a:t>
            </a:r>
            <a:endParaRPr lang="de-AT" altLang="de-DE" dirty="0"/>
          </a:p>
          <a:p>
            <a:pPr algn="r"/>
            <a:r>
              <a:rPr lang="en-GB" altLang="de-DE" dirty="0" err="1"/>
              <a:t>Bahnhofsplatz</a:t>
            </a:r>
            <a:r>
              <a:rPr lang="en-GB" altLang="de-DE" dirty="0"/>
              <a:t> 1/I/5</a:t>
            </a:r>
            <a:endParaRPr lang="de-AT" altLang="de-DE" dirty="0"/>
          </a:p>
          <a:p>
            <a:pPr algn="r"/>
            <a:r>
              <a:rPr lang="en-GB" altLang="de-DE" dirty="0"/>
              <a:t>A-2340 </a:t>
            </a:r>
            <a:r>
              <a:rPr lang="en-GB" altLang="de-DE" dirty="0" err="1"/>
              <a:t>Mödling</a:t>
            </a:r>
            <a:endParaRPr lang="de-AT" altLang="de-DE" dirty="0"/>
          </a:p>
          <a:p>
            <a:pPr algn="r"/>
            <a:r>
              <a:rPr lang="en-GB" altLang="de-DE" dirty="0"/>
              <a:t>Tel +43 2236 22 050</a:t>
            </a:r>
            <a:endParaRPr lang="de-AT" altLang="de-DE" dirty="0"/>
          </a:p>
          <a:p>
            <a:pPr algn="r"/>
            <a:r>
              <a:rPr lang="en-GB" altLang="de-DE" dirty="0"/>
              <a:t>Fax +43 2236 49 239</a:t>
            </a:r>
            <a:endParaRPr lang="de-AT" altLang="de-DE" dirty="0"/>
          </a:p>
        </p:txBody>
      </p: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000E42B8-9CAE-91C7-EBDF-60DD3E8EF3C7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017317"/>
      </p:ext>
    </p:extLst>
  </p:cSld>
  <p:clrMapOvr>
    <a:masterClrMapping/>
  </p:clrMapOvr>
</p:sld>
</file>

<file path=ppt/slides/slide2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1092199" y="1571625"/>
            <a:ext cx="4403726" cy="46291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de-DE" sz="2400" b="1" dirty="0">
                <a:latin typeface="Trebuchet MS" panose="020B0603020202020204" pitchFamily="34" charset="0"/>
                <a:cs typeface="Arial" pitchFamily="34" charset="0"/>
              </a:rPr>
              <a:t>Rechtsrahmen:                       Richtlinie der EG 653/86</a:t>
            </a:r>
          </a:p>
          <a:p>
            <a:pPr eaLnBrk="1" fontAlgn="auto" hangingPunct="1">
              <a:spcBef>
                <a:spcPts val="2000"/>
              </a:spcBef>
              <a:spcAft>
                <a:spcPts val="0"/>
              </a:spcAft>
              <a:tabLst>
                <a:tab pos="539750" algn="l"/>
              </a:tabLst>
              <a:defRPr/>
            </a:pP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A: umgesetzt durch                	   </a:t>
            </a:r>
            <a:r>
              <a:rPr lang="de-DE" sz="2200" dirty="0" err="1">
                <a:latin typeface="Trebuchet MS" panose="020B0603020202020204" pitchFamily="34" charset="0"/>
                <a:cs typeface="Arial" pitchFamily="34" charset="0"/>
              </a:rPr>
              <a:t>HVertrG</a:t>
            </a: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 1993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tabLst>
                <a:tab pos="539750" algn="l"/>
              </a:tabLst>
              <a:defRPr/>
            </a:pP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Anerkannt in der vertriebsrechtlichen Praxis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Bisweilen Unterschiede in Gesetz und Rechtsprechung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de-DE" sz="2200" dirty="0">
                <a:latin typeface="Trebuchet MS" panose="020B0603020202020204" pitchFamily="34" charset="0"/>
                <a:cs typeface="Arial" pitchFamily="34" charset="0"/>
              </a:rPr>
              <a:t>Stabiler Rechtsrahmen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DE" sz="2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1" y="0"/>
            <a:ext cx="10668000" cy="914400"/>
            <a:chOff x="0" y="0"/>
            <a:chExt cx="5760" cy="576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60" cy="576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endParaRPr lang="de-DE" altLang="de-DE" sz="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r>
                <a:rPr lang="de-AT" altLang="de-DE" b="1" dirty="0">
                  <a:solidFill>
                    <a:prstClr val="black"/>
                  </a:solidFill>
                  <a:latin typeface="CopprplGoth BT"/>
                  <a:ea typeface="+mn-ea"/>
                </a:rPr>
                <a:t> 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VIEHBÖCK BREITER SCHENK </a:t>
              </a:r>
              <a:r>
                <a:rPr lang="de-AT" altLang="de-DE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&amp;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 NAU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r>
                <a:rPr lang="de-DE" altLang="de-DE" sz="9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R  E  C  H  T  S  A  N  W  Ä  L  T  E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endParaRPr lang="de-DE" altLang="de-DE" sz="1200" b="1" dirty="0">
                <a:solidFill>
                  <a:srgbClr val="000000"/>
                </a:solidFill>
                <a:latin typeface="Garamond" panose="02020404030301010803" pitchFamily="18" charset="0"/>
                <a:ea typeface="+mn-ea"/>
              </a:endParaRP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4552" y="0"/>
              <a:ext cx="1208" cy="576"/>
            </a:xfrm>
            <a:prstGeom prst="rect">
              <a:avLst/>
            </a:pr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 sz="700" b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endParaRPr lang="de-DE" altLang="de-DE" sz="1400">
                <a:solidFill>
                  <a:prstClr val="black"/>
                </a:solidFill>
                <a:latin typeface="Garamond" panose="02020404030301010803" pitchFamily="18" charset="0"/>
                <a:ea typeface="+mn-ea"/>
              </a:endParaRPr>
            </a:p>
          </p:txBody>
        </p:sp>
      </p:grpSp>
      <p:sp>
        <p:nvSpPr>
          <p:cNvPr id="4100" name="Textfeld 7"/>
          <p:cNvSpPr txBox="1">
            <a:spLocks noChangeArrowheads="1"/>
          </p:cNvSpPr>
          <p:nvPr/>
        </p:nvSpPr>
        <p:spPr bwMode="auto">
          <a:xfrm>
            <a:off x="9235307" y="195163"/>
            <a:ext cx="223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</a:rPr>
              <a:t>Handelsagentenrecht</a:t>
            </a:r>
          </a:p>
          <a:p>
            <a:pPr eaLnBrk="1" hangingPunct="1">
              <a:defRPr/>
            </a:pPr>
            <a:r>
              <a:rPr lang="cs-CZ" altLang="de-DE" sz="1400" dirty="0">
                <a:solidFill>
                  <a:prstClr val="white"/>
                </a:solidFill>
                <a:latin typeface="Garamond" panose="02020404030301010803" pitchFamily="18" charset="0"/>
              </a:rPr>
              <a:t>Právo obchodných zástupcov</a:t>
            </a:r>
            <a:endParaRPr lang="de-DE" altLang="de-DE" sz="14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Untertitel 2"/>
          <p:cNvSpPr txBox="1">
            <a:spLocks/>
          </p:cNvSpPr>
          <p:nvPr/>
        </p:nvSpPr>
        <p:spPr>
          <a:xfrm>
            <a:off x="6447103" y="1571625"/>
            <a:ext cx="5230547" cy="4629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ct val="2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Legal </a:t>
            </a:r>
            <a:r>
              <a:rPr kumimoji="0" lang="de-DE" sz="24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framework</a:t>
            </a:r>
            <a:r>
              <a:rPr kumimoji="0" lang="de-DE" sz="24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:                                </a:t>
            </a:r>
            <a:r>
              <a:rPr kumimoji="0" lang="en-US" sz="24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Council Directive 86/653/EEC</a:t>
            </a:r>
            <a:endParaRPr kumimoji="0" lang="de-DE" sz="2400" b="1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kumimoji="0" 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implemented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the Law on            Sales Agents (</a:t>
            </a:r>
            <a:r>
              <a:rPr kumimoji="0" lang="en-US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HVertrG</a:t>
            </a:r>
            <a:r>
              <a:rPr kumimoji="0" lang="en-US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1993)</a:t>
            </a:r>
            <a:endParaRPr kumimoji="0" lang="de-DE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%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Accepted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in legal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practice</a:t>
            </a:r>
            <a:endParaRPr kumimoji="0" lang="de-DE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39750" algn="l"/>
              </a:tabLst>
              <a:defRPr/>
            </a:pP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Some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differences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legislation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jurisprudence</a:t>
            </a:r>
            <a:endParaRPr kumimoji="0" lang="de-DE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ct val="20%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Stable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framework</a:t>
            </a:r>
            <a:endParaRPr lang="de-DE" sz="2200" dirty="0">
              <a:solidFill>
                <a:srgbClr val="C00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24493"/>
      </p:ext>
    </p:extLst>
  </p:cSld>
  <p:clrMapOvr>
    <a:masterClrMapping/>
  </p:clrMapOvr>
</p:sld>
</file>

<file path=ppt/slides/slide2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1" y="0"/>
            <a:ext cx="10668000" cy="914400"/>
            <a:chOff x="0" y="0"/>
            <a:chExt cx="5760" cy="576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60" cy="576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endParaRPr lang="de-DE" altLang="de-DE" sz="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r>
                <a:rPr lang="de-AT" altLang="de-DE" b="1" dirty="0">
                  <a:solidFill>
                    <a:prstClr val="black"/>
                  </a:solidFill>
                  <a:latin typeface="CopprplGoth BT"/>
                  <a:ea typeface="+mn-ea"/>
                </a:rPr>
                <a:t> 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VIEHBÖCK BREITER SCHENK </a:t>
              </a:r>
              <a:r>
                <a:rPr lang="de-AT" altLang="de-DE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&amp;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 NAU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r>
                <a:rPr lang="de-DE" altLang="de-DE" sz="9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R  E  C  H  T  S  A  N  W  Ä  L  T  E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endParaRPr lang="de-DE" altLang="de-DE" sz="1200" b="1" dirty="0">
                <a:solidFill>
                  <a:srgbClr val="000000"/>
                </a:solidFill>
                <a:latin typeface="Garamond" panose="02020404030301010803" pitchFamily="18" charset="0"/>
                <a:ea typeface="+mn-ea"/>
              </a:endParaRP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4552" y="0"/>
              <a:ext cx="1208" cy="576"/>
            </a:xfrm>
            <a:prstGeom prst="rect">
              <a:avLst/>
            </a:pr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 sz="700" b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endParaRPr lang="de-DE" altLang="de-DE" sz="1400">
                <a:solidFill>
                  <a:prstClr val="black"/>
                </a:solidFill>
                <a:latin typeface="Garamond" panose="02020404030301010803" pitchFamily="18" charset="0"/>
                <a:ea typeface="+mn-ea"/>
              </a:endParaRPr>
            </a:p>
          </p:txBody>
        </p:sp>
      </p:grpSp>
      <p:sp>
        <p:nvSpPr>
          <p:cNvPr id="8" name="Untertitel 2">
            <a:extLst>
              <a:ext uri="{FF2B5EF4-FFF2-40B4-BE49-F238E27FC236}">
                <a16:creationId xmlns:a16="http://schemas.microsoft.com/office/drawing/2014/main" id="{D381CE70-FD20-4473-9027-5D26AC5094F6}"/>
              </a:ext>
            </a:extLst>
          </p:cNvPr>
          <p:cNvSpPr txBox="1">
            <a:spLocks/>
          </p:cNvSpPr>
          <p:nvPr/>
        </p:nvSpPr>
        <p:spPr bwMode="auto">
          <a:xfrm>
            <a:off x="1033008" y="1485900"/>
            <a:ext cx="4141788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Hauptaufgabe des Sales Agents ist es </a:t>
            </a:r>
            <a:r>
              <a:rPr lang="de-DE" altLang="de-DE" sz="22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Aufträge</a:t>
            </a: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 zu beschaffen und </a:t>
            </a:r>
            <a:r>
              <a:rPr lang="de-DE" altLang="de-DE" sz="22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Kunden</a:t>
            </a: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 zu akquirieren…</a:t>
            </a: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…dafür erhält dieser eine </a:t>
            </a:r>
            <a:r>
              <a:rPr lang="de-DE" altLang="de-DE" sz="22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Provision.</a:t>
            </a:r>
            <a:endParaRPr lang="de-DE" altLang="de-DE" sz="2200" dirty="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Wichtig: Selbstständigkeit des Agenten beachten!</a:t>
            </a: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400" dirty="0">
              <a:solidFill>
                <a:prstClr val="black"/>
              </a:solidFill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A5135AB-90E1-4C2A-B886-852401C08E30}"/>
              </a:ext>
            </a:extLst>
          </p:cNvPr>
          <p:cNvSpPr txBox="1">
            <a:spLocks/>
          </p:cNvSpPr>
          <p:nvPr/>
        </p:nvSpPr>
        <p:spPr bwMode="auto">
          <a:xfrm>
            <a:off x="6383336" y="1485900"/>
            <a:ext cx="470833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Agent‘s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main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tasks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are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obtain</a:t>
            </a:r>
            <a:r>
              <a:rPr kumimoji="0" lang="de-DE" sz="22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orders</a:t>
            </a:r>
            <a:r>
              <a:rPr kumimoji="0" lang="de-DE" sz="22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and </a:t>
            </a:r>
            <a:r>
              <a:rPr kumimoji="0" lang="de-DE" sz="22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acquire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new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costumers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…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if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done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he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entitled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to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 </a:t>
            </a:r>
            <a:r>
              <a:rPr kumimoji="0" lang="de-DE" sz="22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commission</a:t>
            </a:r>
            <a:endParaRPr kumimoji="0" lang="de-DE" sz="2200" b="1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Important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: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note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agent´s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position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as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an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independant</a:t>
            </a:r>
            <a:r>
              <a:rPr kumimoji="0" 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businessman</a:t>
            </a:r>
            <a:endParaRPr kumimoji="0" lang="de-DE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E851A82D-5528-A25C-EDDF-F3924CF5D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307" y="195163"/>
            <a:ext cx="223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</a:rPr>
              <a:t>Handelsagentenrecht</a:t>
            </a:r>
          </a:p>
          <a:p>
            <a:pPr eaLnBrk="1" hangingPunct="1">
              <a:defRPr/>
            </a:pPr>
            <a:r>
              <a:rPr lang="cs-CZ" altLang="de-DE" sz="1400" dirty="0">
                <a:solidFill>
                  <a:prstClr val="white"/>
                </a:solidFill>
                <a:latin typeface="Garamond" panose="02020404030301010803" pitchFamily="18" charset="0"/>
              </a:rPr>
              <a:t>Právo obchodných zástupcov</a:t>
            </a:r>
            <a:endParaRPr lang="de-DE" altLang="de-DE" sz="14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70637"/>
      </p:ext>
    </p:extLst>
  </p:cSld>
  <p:clrMapOvr>
    <a:masterClrMapping/>
  </p:clrMapOvr>
</p:sld>
</file>

<file path=ppt/slides/slide2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1" y="0"/>
            <a:ext cx="10668000" cy="914400"/>
            <a:chOff x="0" y="0"/>
            <a:chExt cx="5760" cy="576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60" cy="576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endParaRPr lang="de-DE" altLang="de-DE" sz="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r>
                <a:rPr lang="de-AT" altLang="de-DE" b="1" dirty="0">
                  <a:solidFill>
                    <a:prstClr val="black"/>
                  </a:solidFill>
                  <a:latin typeface="CopprplGoth BT"/>
                  <a:ea typeface="+mn-ea"/>
                </a:rPr>
                <a:t> 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VIEHBÖCK BREITER SCHENK </a:t>
              </a:r>
              <a:r>
                <a:rPr lang="de-AT" altLang="de-DE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&amp;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 NAU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r>
                <a:rPr lang="de-DE" altLang="de-DE" sz="9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R  E  C  H  T  S  A  N  W  Ä  L  T  E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endParaRPr lang="de-DE" altLang="de-DE" sz="1200" b="1" dirty="0">
                <a:solidFill>
                  <a:srgbClr val="000000"/>
                </a:solidFill>
                <a:latin typeface="Garamond" panose="02020404030301010803" pitchFamily="18" charset="0"/>
                <a:ea typeface="+mn-ea"/>
              </a:endParaRP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4552" y="0"/>
              <a:ext cx="1208" cy="576"/>
            </a:xfrm>
            <a:prstGeom prst="rect">
              <a:avLst/>
            </a:pr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 sz="700" b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endParaRPr lang="de-DE" altLang="de-DE" sz="1400">
                <a:solidFill>
                  <a:prstClr val="black"/>
                </a:solidFill>
                <a:latin typeface="Garamond" panose="02020404030301010803" pitchFamily="18" charset="0"/>
                <a:ea typeface="+mn-ea"/>
              </a:endParaRPr>
            </a:p>
          </p:txBody>
        </p:sp>
      </p:grpSp>
      <p:sp>
        <p:nvSpPr>
          <p:cNvPr id="10" name="Untertitel 2">
            <a:extLst>
              <a:ext uri="{FF2B5EF4-FFF2-40B4-BE49-F238E27FC236}">
                <a16:creationId xmlns:a16="http://schemas.microsoft.com/office/drawing/2014/main" id="{6962DC95-6887-4C04-AB27-BE94C1BDDA94}"/>
              </a:ext>
            </a:extLst>
          </p:cNvPr>
          <p:cNvSpPr txBox="1">
            <a:spLocks/>
          </p:cNvSpPr>
          <p:nvPr/>
        </p:nvSpPr>
        <p:spPr bwMode="auto">
          <a:xfrm>
            <a:off x="994908" y="1556543"/>
            <a:ext cx="4141788" cy="41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de-DE" altLang="de-DE" sz="2400" b="1" dirty="0">
                <a:solidFill>
                  <a:prstClr val="black"/>
                </a:solidFill>
                <a:latin typeface="Trebuchet MS" panose="020B0603020202020204" pitchFamily="34" charset="0"/>
              </a:rPr>
              <a:t>Sales Agent V</a:t>
            </a:r>
            <a:r>
              <a:rPr lang="de-DE" altLang="de-DE" sz="24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ertrag 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Zwingendes Recht 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Informationsweitergabe – Pflicht beider Parteien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Keine Tages- oder Wochenberichte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Wettbewerbsregelungen</a:t>
            </a: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B9BBA460-79AC-4018-B3FA-BACD6B343F09}"/>
              </a:ext>
            </a:extLst>
          </p:cNvPr>
          <p:cNvSpPr txBox="1">
            <a:spLocks/>
          </p:cNvSpPr>
          <p:nvPr/>
        </p:nvSpPr>
        <p:spPr bwMode="auto">
          <a:xfrm>
            <a:off x="6383337" y="1556543"/>
            <a:ext cx="4885298" cy="4148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4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Agency </a:t>
            </a:r>
            <a:r>
              <a:rPr kumimoji="0" lang="de-DE" altLang="de-DE" sz="24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contract</a:t>
            </a:r>
            <a:endParaRPr kumimoji="0" lang="de-DE" altLang="de-DE" sz="2400" b="1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Mandatory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law</a:t>
            </a:r>
            <a:endParaRPr kumimoji="0" lang="de-DE" altLang="de-DE" sz="24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Providing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information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– </a:t>
            </a:r>
            <a:b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</a:b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both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parties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duty</a:t>
            </a:r>
            <a:endParaRPr kumimoji="0" lang="de-DE" altLang="de-DE" sz="24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No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daily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or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weekly</a:t>
            </a: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reports</a:t>
            </a:r>
            <a:endParaRPr kumimoji="0" lang="de-DE" altLang="de-DE" sz="24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4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Rules on </a:t>
            </a:r>
            <a:r>
              <a:rPr kumimoji="0" lang="de-DE" altLang="de-DE" sz="24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competition</a:t>
            </a:r>
            <a:endParaRPr kumimoji="0" lang="de-DE" altLang="de-DE" sz="24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9632E4DF-4552-6479-CA90-C046947EE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307" y="195163"/>
            <a:ext cx="223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</a:rPr>
              <a:t>Handelsagentenrecht</a:t>
            </a:r>
          </a:p>
          <a:p>
            <a:pPr eaLnBrk="1" hangingPunct="1">
              <a:defRPr/>
            </a:pPr>
            <a:r>
              <a:rPr lang="cs-CZ" altLang="de-DE" sz="1400" dirty="0">
                <a:solidFill>
                  <a:prstClr val="white"/>
                </a:solidFill>
                <a:latin typeface="Garamond" panose="02020404030301010803" pitchFamily="18" charset="0"/>
              </a:rPr>
              <a:t>Právo obchodných zástupcov</a:t>
            </a:r>
            <a:endParaRPr lang="de-DE" altLang="de-DE" sz="14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090583"/>
      </p:ext>
    </p:extLst>
  </p:cSld>
  <p:clrMapOvr>
    <a:masterClrMapping/>
  </p:clrMapOvr>
</p:sld>
</file>

<file path=ppt/slides/slide2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1" y="0"/>
            <a:ext cx="10668000" cy="914400"/>
            <a:chOff x="0" y="0"/>
            <a:chExt cx="5760" cy="576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60" cy="576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endParaRPr lang="de-DE" altLang="de-DE" sz="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r>
                <a:rPr lang="de-AT" altLang="de-DE" b="1" dirty="0">
                  <a:solidFill>
                    <a:prstClr val="black"/>
                  </a:solidFill>
                  <a:latin typeface="CopprplGoth BT"/>
                  <a:ea typeface="+mn-ea"/>
                </a:rPr>
                <a:t> 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VIEHBÖCK BREITER SCHENK </a:t>
              </a:r>
              <a:r>
                <a:rPr lang="de-AT" altLang="de-DE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&amp;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 NAU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r>
                <a:rPr lang="de-DE" altLang="de-DE" sz="9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R  E  C  H  T  S  A  N  W  Ä  L  T  E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endParaRPr lang="de-DE" altLang="de-DE" sz="1200" b="1" dirty="0">
                <a:solidFill>
                  <a:srgbClr val="000000"/>
                </a:solidFill>
                <a:latin typeface="Garamond" panose="02020404030301010803" pitchFamily="18" charset="0"/>
                <a:ea typeface="+mn-ea"/>
              </a:endParaRP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4552" y="0"/>
              <a:ext cx="1208" cy="576"/>
            </a:xfrm>
            <a:prstGeom prst="rect">
              <a:avLst/>
            </a:pr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 sz="700" b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endParaRPr lang="de-DE" altLang="de-DE" sz="1400">
                <a:solidFill>
                  <a:prstClr val="black"/>
                </a:solidFill>
                <a:latin typeface="Garamond" panose="02020404030301010803" pitchFamily="18" charset="0"/>
                <a:ea typeface="+mn-ea"/>
              </a:endParaRPr>
            </a:p>
          </p:txBody>
        </p:sp>
      </p:grpSp>
      <p:sp>
        <p:nvSpPr>
          <p:cNvPr id="8" name="Untertitel 2">
            <a:extLst>
              <a:ext uri="{FF2B5EF4-FFF2-40B4-BE49-F238E27FC236}">
                <a16:creationId xmlns:a16="http://schemas.microsoft.com/office/drawing/2014/main" id="{6370E135-3DD3-4283-B92C-504CEE8A662A}"/>
              </a:ext>
            </a:extLst>
          </p:cNvPr>
          <p:cNvSpPr txBox="1">
            <a:spLocks/>
          </p:cNvSpPr>
          <p:nvPr/>
        </p:nvSpPr>
        <p:spPr>
          <a:xfrm>
            <a:off x="800100" y="1556542"/>
            <a:ext cx="4865687" cy="49776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266A6C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Die Provision </a:t>
            </a:r>
            <a:r>
              <a:rPr lang="de-DE" sz="22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muss</a:t>
            </a:r>
            <a:r>
              <a:rPr 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auch dann </a:t>
            </a:r>
            <a:r>
              <a:rPr lang="de-DE" sz="22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bezahlt</a:t>
            </a:r>
            <a:r>
              <a:rPr 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 werden, wenn die Zahlung des Kunden aufgrund von Fehlern des Business Partners geringer ausfällt.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266A6C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Vertragsdauer auf bestimmte oder unbestimmte Zeit</a:t>
            </a:r>
          </a:p>
          <a:p>
            <a:pPr marL="457200" indent="-457200" fontAlgn="auto">
              <a:spcBef>
                <a:spcPts val="1200"/>
              </a:spcBef>
              <a:spcAft>
                <a:spcPts val="0"/>
              </a:spcAft>
              <a:buClr>
                <a:srgbClr val="266A6C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Kündigungsfristen: zwingende Mindestfristen</a:t>
            </a:r>
          </a:p>
          <a:p>
            <a:pPr marL="457200" indent="-457200">
              <a:spcBef>
                <a:spcPts val="1200"/>
              </a:spcBef>
              <a:buClr>
                <a:srgbClr val="266A6C"/>
              </a:buClr>
              <a:buFont typeface="Wingdings" panose="05000000000000000000" pitchFamily="2" charset="2"/>
              <a:buChar char="§"/>
              <a:defRPr/>
            </a:pPr>
            <a:r>
              <a:rPr lang="de-DE" sz="220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Sofortige Auflösung aus wichtigem Grund	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de-DE" sz="2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endParaRPr lang="de-DE" sz="2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22FB0726-54A5-4F87-A0F6-B71FFBB7DA93}"/>
              </a:ext>
            </a:extLst>
          </p:cNvPr>
          <p:cNvSpPr txBox="1">
            <a:spLocks/>
          </p:cNvSpPr>
          <p:nvPr/>
        </p:nvSpPr>
        <p:spPr bwMode="auto">
          <a:xfrm>
            <a:off x="6526214" y="1572326"/>
            <a:ext cx="4509339" cy="483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Commission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b="1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has</a:t>
            </a:r>
            <a:r>
              <a:rPr lang="de-DE" altLang="de-DE" sz="22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b="1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to</a:t>
            </a:r>
            <a:r>
              <a:rPr lang="de-DE" altLang="de-DE" sz="22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b="1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be</a:t>
            </a:r>
            <a:r>
              <a:rPr lang="de-DE" altLang="de-DE" sz="22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b="1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paid</a:t>
            </a:r>
            <a:r>
              <a:rPr lang="de-DE" altLang="de-DE" sz="2200" b="1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even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if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mistakes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lead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to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less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payment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of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the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customer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14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%"/>
              </a:lnSpc>
              <a:spcBef>
                <a:spcPts val="1200"/>
              </a:spcBef>
              <a:defRPr/>
            </a:pP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Duration of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the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contract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: definite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or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indefinite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period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%"/>
              </a:lnSpc>
              <a:spcBef>
                <a:spcPts val="1200"/>
              </a:spcBef>
              <a:defRPr/>
            </a:pPr>
            <a:b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Minimum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notice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periods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mandatory</a:t>
            </a:r>
            <a:endParaRPr lang="de-DE" altLang="de-DE" sz="22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%"/>
              </a:lnSpc>
              <a:spcBef>
                <a:spcPts val="1200"/>
              </a:spcBef>
              <a:defRPr/>
            </a:pPr>
            <a:endParaRPr lang="de-DE" altLang="de-DE" sz="22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eaLnBrk="1" hangingPunct="1">
              <a:lnSpc>
                <a:spcPct val="80%"/>
              </a:lnSpc>
              <a:spcBef>
                <a:spcPts val="1200"/>
              </a:spcBef>
              <a:defRPr/>
            </a:pP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Immediate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termination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for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good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DE" altLang="de-DE" sz="22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cause</a:t>
            </a: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lnSpc>
                <a:spcPct val="80%"/>
              </a:lnSpc>
              <a:spcBef>
                <a:spcPts val="1200"/>
              </a:spcBef>
              <a:defRPr/>
            </a:pPr>
            <a:r>
              <a:rPr lang="de-DE" altLang="de-DE" sz="2200" i="1" dirty="0">
                <a:solidFill>
                  <a:srgbClr val="C00000"/>
                </a:solidFill>
                <a:latin typeface="Trebuchet MS" panose="020B0603020202020204" pitchFamily="34" charset="0"/>
                <a:ea typeface="+mn-ea"/>
              </a:rPr>
              <a:t> </a:t>
            </a:r>
          </a:p>
          <a:p>
            <a:pPr eaLnBrk="1" hangingPunct="1">
              <a:spcBef>
                <a:spcPts val="1200"/>
              </a:spcBef>
              <a:defRPr/>
            </a:pPr>
            <a:r>
              <a:rPr lang="de-DE" altLang="de-DE" sz="2200" i="1" dirty="0">
                <a:solidFill>
                  <a:srgbClr val="C00000"/>
                </a:solidFill>
                <a:ea typeface="+mn-ea"/>
              </a:rPr>
              <a:t>	</a:t>
            </a: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D7BA6C6E-7DE5-903E-2534-A1714FB9C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307" y="195163"/>
            <a:ext cx="223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</a:rPr>
              <a:t>Handelsagentenrecht</a:t>
            </a:r>
          </a:p>
          <a:p>
            <a:pPr eaLnBrk="1" hangingPunct="1">
              <a:defRPr/>
            </a:pPr>
            <a:r>
              <a:rPr lang="cs-CZ" altLang="de-DE" sz="1400" dirty="0">
                <a:solidFill>
                  <a:prstClr val="white"/>
                </a:solidFill>
                <a:latin typeface="Garamond" panose="02020404030301010803" pitchFamily="18" charset="0"/>
              </a:rPr>
              <a:t>Právo obchodných zástupcov</a:t>
            </a:r>
            <a:endParaRPr lang="de-DE" altLang="de-DE" sz="14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814223"/>
      </p:ext>
    </p:extLst>
  </p:cSld>
  <p:clrMapOvr>
    <a:masterClrMapping/>
  </p:clrMapOvr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075174" y="150726"/>
            <a:ext cx="10299560" cy="884254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de-DE" dirty="0">
                <a:ea typeface="Times New Roman"/>
                <a:cs typeface="Times New Roman"/>
              </a:rPr>
              <a:t>Begrüßung | </a:t>
            </a:r>
            <a:r>
              <a:rPr lang="sk-SK" i="1" dirty="0">
                <a:solidFill>
                  <a:srgbClr val="C00000"/>
                </a:solidFill>
                <a:latin typeface="Trebuchet MS" panose="020B0603020202020204" pitchFamily="34" charset="0"/>
              </a:rPr>
              <a:t>Privítanie</a:t>
            </a:r>
            <a:endParaRPr lang="de-DE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174" y="2080579"/>
            <a:ext cx="10030976" cy="264687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Jozef </a:t>
            </a:r>
            <a:r>
              <a:rPr kumimoji="0" lang="de-AT" sz="3200" b="1" i="0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Polakovič</a:t>
            </a:r>
            <a:endParaRPr kumimoji="0" lang="de-AT" sz="3200" b="1" i="0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%" noProof="0" dirty="0">
              <a:ln>
                <a:noFill/>
              </a:ln>
              <a:solidFill>
                <a:srgbClr val="FFFFFF">
                  <a:lumMod val="50%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2200" dirty="0">
                <a:solidFill>
                  <a:srgbClr val="22727B"/>
                </a:solidFill>
                <a:latin typeface="Trebuchet MS" panose="020B0603020202020204" pitchFamily="34" charset="0"/>
              </a:rPr>
              <a:t>A</a:t>
            </a:r>
            <a:r>
              <a:rPr kumimoji="0" lang="de-AT" sz="2200" b="0" i="0" u="none" strike="noStrike" kern="1200" cap="none" spc="0" normalizeH="0" baseline="0%" noProof="0" dirty="0" err="1">
                <a:ln>
                  <a:noFill/>
                </a:ln>
                <a:solidFill>
                  <a:srgbClr val="22727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ußerordentlicher</a:t>
            </a:r>
            <a:r>
              <a:rPr kumimoji="0" lang="de-AT" sz="2200" b="0" i="0" u="none" strike="noStrike" kern="1200" cap="none" spc="0" normalizeH="0" baseline="0%" noProof="0" dirty="0">
                <a:ln>
                  <a:noFill/>
                </a:ln>
                <a:solidFill>
                  <a:srgbClr val="22727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und bevollmächtigter Botschafter der Slowakischen Republik in der Republik Österreich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0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1" u="none" strike="noStrike" kern="1200" cap="none" spc="0" normalizeH="0" baseline="0%" noProof="0" dirty="0">
              <a:ln>
                <a:noFill/>
              </a:ln>
              <a:solidFill>
                <a:srgbClr val="FFFFFF">
                  <a:lumMod val="50%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%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Times New Roman"/>
              <a:cs typeface="Times New Roman"/>
            </a:endParaRPr>
          </a:p>
          <a:p>
            <a:pPr marL="457200" marR="0" lvl="0" indent="-457200" algn="l" defTabSz="914400" rtl="0" eaLnBrk="1" fontAlgn="auto" latinLnBrk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%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Times New Roman"/>
                <a:cs typeface="Times New Roman"/>
              </a:rPr>
              <a:t>	</a:t>
            </a:r>
            <a:r>
              <a:rPr kumimoji="0" lang="de-DE" sz="1400" b="0" i="0" u="none" strike="noStrike" kern="1200" cap="none" spc="0" normalizeH="0" baseline="0%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%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	</a:t>
            </a: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4025908-888A-4704-CE57-3F4857F6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62" y="4311059"/>
            <a:ext cx="3352799" cy="6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0721F89C-1B67-3263-0F8F-EEFF29EA4D92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ok 6">
            <a:extLst>
              <a:ext uri="{FF2B5EF4-FFF2-40B4-BE49-F238E27FC236}">
                <a16:creationId xmlns:a16="http://schemas.microsoft.com/office/drawing/2014/main" id="{DB20E08C-8A41-951D-B358-3B5B90917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5532592"/>
            <a:ext cx="11490960" cy="1321395"/>
          </a:xfrm>
          <a:prstGeom prst="rect">
            <a:avLst/>
          </a:prstGeom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D60EE1A0-2944-F2F6-9DC8-5FD60D3EA89E}"/>
              </a:ext>
            </a:extLst>
          </p:cNvPr>
          <p:cNvCxnSpPr>
            <a:cxnSpLocks/>
          </p:cNvCxnSpPr>
          <p:nvPr/>
        </p:nvCxnSpPr>
        <p:spPr>
          <a:xfrm>
            <a:off x="0" y="5663987"/>
            <a:ext cx="12192000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2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0D7F06FE-8D5B-7BE7-E1B7-832EA58FE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233" y="5090346"/>
            <a:ext cx="442246" cy="4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39653"/>
      </p:ext>
    </p:extLst>
  </p:cSld>
  <p:clrMapOvr>
    <a:masterClrMapping/>
  </p:clrMapOvr>
</p:sld>
</file>

<file path=ppt/slides/slide3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7"/>
          <p:cNvGrpSpPr>
            <a:grpSpLocks/>
          </p:cNvGrpSpPr>
          <p:nvPr/>
        </p:nvGrpSpPr>
        <p:grpSpPr bwMode="auto">
          <a:xfrm>
            <a:off x="1" y="0"/>
            <a:ext cx="10668000" cy="914400"/>
            <a:chOff x="0" y="0"/>
            <a:chExt cx="5760" cy="576"/>
          </a:xfrm>
        </p:grpSpPr>
        <p:sp>
          <p:nvSpPr>
            <p:cNvPr id="4102" name="Text Box 8"/>
            <p:cNvSpPr txBox="1">
              <a:spLocks noChangeArrowheads="1"/>
            </p:cNvSpPr>
            <p:nvPr/>
          </p:nvSpPr>
          <p:spPr bwMode="auto">
            <a:xfrm>
              <a:off x="0" y="0"/>
              <a:ext cx="4560" cy="576"/>
            </a:xfrm>
            <a:prstGeom prst="rect">
              <a:avLst/>
            </a:prstGeom>
            <a:solidFill>
              <a:srgbClr val="D7D7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Aft>
                  <a:spcPts val="300"/>
                </a:spcAft>
                <a:defRPr/>
              </a:pPr>
              <a:endParaRPr lang="de-DE" altLang="de-DE" sz="800" b="1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r>
                <a:rPr lang="de-AT" altLang="de-DE" b="1" dirty="0">
                  <a:solidFill>
                    <a:prstClr val="black"/>
                  </a:solidFill>
                  <a:latin typeface="CopprplGoth BT"/>
                  <a:ea typeface="+mn-ea"/>
                </a:rPr>
                <a:t> 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VIEHBÖCK BREITER SCHENK </a:t>
              </a:r>
              <a:r>
                <a:rPr lang="de-AT" altLang="de-DE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&amp;</a:t>
              </a:r>
              <a:r>
                <a:rPr lang="de-AT" altLang="de-DE" sz="20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 NAU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r>
                <a:rPr lang="de-DE" altLang="de-DE" sz="900" b="1" dirty="0">
                  <a:solidFill>
                    <a:srgbClr val="000000"/>
                  </a:solidFill>
                  <a:latin typeface="Garamond" panose="02020404030301010803" pitchFamily="18" charset="0"/>
                  <a:ea typeface="+mn-ea"/>
                </a:rPr>
                <a:t>R  E  C  H  T  S  A  N  W  Ä  L  T  E</a:t>
              </a:r>
            </a:p>
            <a:p>
              <a:pPr algn="ctr">
                <a:lnSpc>
                  <a:spcPct val="128%"/>
                </a:lnSpc>
                <a:spcAft>
                  <a:spcPts val="1000"/>
                </a:spcAft>
                <a:defRPr/>
              </a:pPr>
              <a:endParaRPr lang="de-DE" altLang="de-DE" sz="1200" b="1" dirty="0">
                <a:solidFill>
                  <a:srgbClr val="000000"/>
                </a:solidFill>
                <a:latin typeface="Garamond" panose="02020404030301010803" pitchFamily="18" charset="0"/>
                <a:ea typeface="+mn-ea"/>
              </a:endParaRP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4552" y="0"/>
              <a:ext cx="1208" cy="576"/>
            </a:xfrm>
            <a:prstGeom prst="rect">
              <a:avLst/>
            </a:pr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%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%"/>
                </a:spcBef>
                <a:spcAft>
                  <a:spcPct val="0%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 sz="700" b="1">
                <a:solidFill>
                  <a:prstClr val="black"/>
                </a:solidFill>
                <a:latin typeface="Bookman Old Style" panose="02050604050505020204" pitchFamily="18" charset="0"/>
                <a:ea typeface="+mn-ea"/>
              </a:endParaRPr>
            </a:p>
            <a:p>
              <a:pPr algn="ctr">
                <a:defRPr/>
              </a:pPr>
              <a:endParaRPr lang="de-DE" altLang="de-DE" sz="1400">
                <a:solidFill>
                  <a:prstClr val="black"/>
                </a:solidFill>
                <a:latin typeface="Garamond" panose="02020404030301010803" pitchFamily="18" charset="0"/>
                <a:ea typeface="+mn-ea"/>
              </a:endParaRPr>
            </a:p>
          </p:txBody>
        </p:sp>
      </p:grpSp>
      <p:sp>
        <p:nvSpPr>
          <p:cNvPr id="10" name="Untertitel 2">
            <a:extLst>
              <a:ext uri="{FF2B5EF4-FFF2-40B4-BE49-F238E27FC236}">
                <a16:creationId xmlns:a16="http://schemas.microsoft.com/office/drawing/2014/main" id="{6962DC95-6887-4C04-AB27-BE94C1BDDA94}"/>
              </a:ext>
            </a:extLst>
          </p:cNvPr>
          <p:cNvSpPr txBox="1">
            <a:spLocks/>
          </p:cNvSpPr>
          <p:nvPr/>
        </p:nvSpPr>
        <p:spPr bwMode="auto">
          <a:xfrm>
            <a:off x="994908" y="1556542"/>
            <a:ext cx="4141788" cy="450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de-DE" altLang="de-DE" sz="24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Ausgleichsanspruch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Der Ausgleichsanspruch steht dem Sales Agent für die akquirierten Kunden zu, sofern der Prinzipal daraus einen </a:t>
            </a:r>
            <a:r>
              <a:rPr lang="de-DE" altLang="de-DE" sz="2200" b="1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weiteren Nutzen </a:t>
            </a:r>
            <a:r>
              <a:rPr lang="de-DE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ziehen kann.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AT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leistungsabhängig (Akquise neuer Kunden)	</a:t>
            </a:r>
          </a:p>
          <a:p>
            <a:pPr marL="342900" indent="-342900" eaLnBrk="1" hangingPunct="1">
              <a:spcBef>
                <a:spcPts val="1200"/>
              </a:spcBef>
              <a:buClr>
                <a:srgbClr val="22727B"/>
              </a:buClr>
              <a:buFont typeface="Wingdings" panose="05000000000000000000" pitchFamily="2" charset="2"/>
              <a:buChar char="§"/>
              <a:defRPr/>
            </a:pPr>
            <a:r>
              <a:rPr lang="de-AT" altLang="de-DE" sz="220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</a:rPr>
              <a:t>Maximum: 1-Jahres-Schnitt an Provision</a:t>
            </a:r>
          </a:p>
          <a:p>
            <a:pPr marL="342900" indent="-342900" eaLnBrk="1" hangingPunct="1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de-DE" altLang="de-DE" sz="2200" dirty="0"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B9BBA460-79AC-4018-B3FA-BACD6B343F09}"/>
              </a:ext>
            </a:extLst>
          </p:cNvPr>
          <p:cNvSpPr txBox="1">
            <a:spLocks/>
          </p:cNvSpPr>
          <p:nvPr/>
        </p:nvSpPr>
        <p:spPr bwMode="auto">
          <a:xfrm>
            <a:off x="6383336" y="1556543"/>
            <a:ext cx="4926347" cy="47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2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Goodwill </a:t>
            </a:r>
            <a:r>
              <a:rPr kumimoji="0" lang="de-DE" altLang="de-DE" sz="2200" b="1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indemnity</a:t>
            </a:r>
            <a:endParaRPr kumimoji="0" lang="de-DE" altLang="de-DE" sz="2200" b="1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alt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The </a:t>
            </a:r>
            <a:r>
              <a:rPr kumimoji="0" lang="de-DE" altLang="de-DE" sz="2200" b="0" i="1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agent</a:t>
            </a:r>
            <a:r>
              <a:rPr kumimoji="0" lang="de-DE" alt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kumimoji="0" lang="en-US" alt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will get an indemnity in case he has acquired new customers, if the principal is able to derive </a:t>
            </a:r>
            <a:r>
              <a:rPr kumimoji="0" lang="en-US" altLang="de-DE" sz="2200" b="1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further benefits </a:t>
            </a:r>
            <a:r>
              <a:rPr kumimoji="0" lang="en-US" alt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from this effort.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Depending on agent´s performance (acquisition of new customers)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%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de-DE" sz="2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Maximum: one-year-average of the commission</a:t>
            </a: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  <a:p>
            <a:pPr eaLnBrk="1" hangingPunct="1">
              <a:spcBef>
                <a:spcPts val="1200"/>
              </a:spcBef>
              <a:defRPr/>
            </a:pPr>
            <a:endParaRPr lang="de-DE" altLang="de-DE" sz="2200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2" name="Textfeld 7">
            <a:extLst>
              <a:ext uri="{FF2B5EF4-FFF2-40B4-BE49-F238E27FC236}">
                <a16:creationId xmlns:a16="http://schemas.microsoft.com/office/drawing/2014/main" id="{1F6B76EC-08DD-DD33-9073-91B048D2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5307" y="195163"/>
            <a:ext cx="2237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%"/>
              </a:spcBef>
              <a:spcAft>
                <a:spcPct val="0%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dirty="0">
                <a:solidFill>
                  <a:prstClr val="white"/>
                </a:solidFill>
                <a:latin typeface="Garamond" panose="02020404030301010803" pitchFamily="18" charset="0"/>
                <a:ea typeface="+mn-ea"/>
              </a:rPr>
              <a:t>Handelsagentenrecht</a:t>
            </a:r>
          </a:p>
          <a:p>
            <a:pPr eaLnBrk="1" hangingPunct="1">
              <a:defRPr/>
            </a:pPr>
            <a:r>
              <a:rPr lang="cs-CZ" altLang="de-DE" sz="1400" dirty="0">
                <a:solidFill>
                  <a:prstClr val="white"/>
                </a:solidFill>
                <a:latin typeface="Garamond" panose="02020404030301010803" pitchFamily="18" charset="0"/>
              </a:rPr>
              <a:t>Právo obchodných zástupcov</a:t>
            </a:r>
            <a:endParaRPr lang="de-DE" altLang="de-DE" sz="1400" dirty="0">
              <a:solidFill>
                <a:prstClr val="white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57139"/>
      </p:ext>
    </p:extLst>
  </p:cSld>
  <p:clrMapOvr>
    <a:masterClrMapping/>
  </p:clrMapOvr>
</p:sld>
</file>

<file path=ppt/slides/slide3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095269" y="213303"/>
            <a:ext cx="10153493" cy="944943"/>
          </a:xfrm>
        </p:spPr>
        <p:txBody>
          <a:bodyPr>
            <a:normAutofit fontScale="90%"/>
          </a:bodyPr>
          <a:lstStyle/>
          <a:p>
            <a:pPr>
              <a:spcAft>
                <a:spcPts val="0"/>
              </a:spcAft>
              <a:defRPr/>
            </a:pPr>
            <a:r>
              <a:rPr lang="de-AT" dirty="0">
                <a:ea typeface="Times New Roman"/>
                <a:cs typeface="Times New Roman"/>
              </a:rPr>
              <a:t>Rechtliche Tipps für die slowakischen Firmen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i="1" dirty="0">
                <a:solidFill>
                  <a:srgbClr val="C00000"/>
                </a:solidFill>
                <a:ea typeface="Times New Roman"/>
                <a:cs typeface="Times New Roman"/>
              </a:rPr>
              <a:t>Právne tipy pre slovenské firmy</a:t>
            </a:r>
            <a:endParaRPr lang="de-AT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95269" y="2080578"/>
            <a:ext cx="10020405" cy="1938992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Bruno </a:t>
            </a:r>
            <a:r>
              <a:rPr lang="de-DE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Štefánik</a:t>
            </a:r>
            <a:endParaRPr lang="de-DE" sz="32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AT" sz="2200" dirty="0">
                <a:solidFill>
                  <a:srgbClr val="22727B"/>
                </a:solidFill>
                <a:latin typeface="Trebuchet MS" panose="020B0603020202020204" pitchFamily="34" charset="0"/>
              </a:rPr>
              <a:t>Wolf Theis Bratislava</a:t>
            </a:r>
            <a:endParaRPr lang="de-DE" sz="22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de-DE" sz="14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endParaRPr lang="de-DE" sz="1400" dirty="0">
              <a:latin typeface="+mj-lt"/>
              <a:ea typeface="Times New Roman"/>
              <a:cs typeface="Times New Roman"/>
            </a:endParaRP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522" y="3746809"/>
            <a:ext cx="1475055" cy="1475055"/>
          </a:xfrm>
          <a:prstGeom prst="rect">
            <a:avLst/>
          </a:prstGeom>
        </p:spPr>
      </p:pic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5D8055B2-A9BE-C82D-A8B1-B3906E369D28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477305"/>
      </p:ext>
    </p:extLst>
  </p:cSld>
  <p:clrMapOvr>
    <a:masterClrMapping/>
  </p:clrMapOvr>
</p:sld>
</file>

<file path=ppt/slides/slide32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1B745C-CA61-4CE4-B3AF-FC471093A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k-SK" sz="4800" dirty="0"/>
              <a:t>Právne rady v kocke pre slovenské spoločnosti</a:t>
            </a:r>
            <a:endParaRPr lang="de-AT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037282-9DBC-4E08-BDC9-8E717C95A7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k-SK" dirty="0"/>
              <a:t>Bruno Štefánik, Wolf </a:t>
            </a:r>
            <a:r>
              <a:rPr lang="sk-SK" dirty="0" err="1"/>
              <a:t>Theiss</a:t>
            </a:r>
            <a:endParaRPr lang="de-A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F78C-C45E-4115-9508-C263C894E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2794000"/>
            <a:ext cx="4154941" cy="757386"/>
          </a:xfrm>
        </p:spPr>
        <p:txBody>
          <a:bodyPr/>
          <a:lstStyle/>
          <a:p>
            <a:r>
              <a:rPr lang="sk-SK" dirty="0"/>
              <a:t>Kooperačná burza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847630"/>
      </p:ext>
    </p:extLst>
  </p:cSld>
  <p:clrMapOvr>
    <a:masterClrMapping/>
  </p:clrMapOvr>
</p:sld>
</file>

<file path=ppt/slides/slide3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74751C9D-73EE-4B60-E5F1-CBE8CE7A0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DEFA-5C5A-637A-0B3A-049859BC0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C9632-B5FD-47A0-985E-39067D16BAA1}" type="slidenum">
              <a:rPr lang="de-AT" noProof="0" smtClean="0"/>
              <a:pPr/>
              <a:t>33</a:t>
            </a:fld>
            <a:endParaRPr lang="de-AT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C353BD-9937-F834-8B59-5CCADCBD6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91595"/>
              </p:ext>
            </p:extLst>
          </p:nvPr>
        </p:nvGraphicFramePr>
        <p:xfrm>
          <a:off x="506514" y="527295"/>
          <a:ext cx="11178972" cy="5496560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3169497">
                  <a:extLst>
                    <a:ext uri="{9D8B030D-6E8A-4147-A177-3AD203B41FA5}">
                      <a16:colId xmlns:a16="http://schemas.microsoft.com/office/drawing/2014/main" val="3487311178"/>
                    </a:ext>
                  </a:extLst>
                </a:gridCol>
                <a:gridCol w="3093004">
                  <a:extLst>
                    <a:ext uri="{9D8B030D-6E8A-4147-A177-3AD203B41FA5}">
                      <a16:colId xmlns:a16="http://schemas.microsoft.com/office/drawing/2014/main" val="73052046"/>
                    </a:ext>
                  </a:extLst>
                </a:gridCol>
                <a:gridCol w="902126">
                  <a:extLst>
                    <a:ext uri="{9D8B030D-6E8A-4147-A177-3AD203B41FA5}">
                      <a16:colId xmlns:a16="http://schemas.microsoft.com/office/drawing/2014/main" val="3538772580"/>
                    </a:ext>
                  </a:extLst>
                </a:gridCol>
                <a:gridCol w="4014345">
                  <a:extLst>
                    <a:ext uri="{9D8B030D-6E8A-4147-A177-3AD203B41FA5}">
                      <a16:colId xmlns:a16="http://schemas.microsoft.com/office/drawing/2014/main" val="861906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1200" dirty="0"/>
                        <a:t>RISK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k-SK" sz="1200" dirty="0"/>
                        <a:t>AUSTRIA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/>
                        <a:t>SLOVAKIA</a:t>
                      </a: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56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200" b="1" noProof="0" dirty="0"/>
                        <a:t>Lohn- und Sozialdumping-Bekämpfungsgesetz</a:t>
                      </a:r>
                    </a:p>
                  </a:txBody>
                  <a:tcPr>
                    <a:solidFill>
                      <a:srgbClr val="009999">
                        <a:alpha val="24%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Minimum wage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13 + 14 salary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Collective agreements</a:t>
                      </a:r>
                    </a:p>
                    <a:p>
                      <a:endParaRPr lang="en-US" sz="1200" noProof="1"/>
                    </a:p>
                    <a:p>
                      <a:r>
                        <a:rPr lang="en-US" sz="1200" noProof="1"/>
                        <a:t>Fines EUR 1,000 to EUR 50,000 per employee</a:t>
                      </a:r>
                    </a:p>
                  </a:txBody>
                  <a:tcPr anchor="ctr">
                    <a:solidFill>
                      <a:srgbClr val="009999">
                        <a:alpha val="24%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Minimum wage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Collective agreements – less common</a:t>
                      </a:r>
                    </a:p>
                  </a:txBody>
                  <a:tcPr>
                    <a:solidFill>
                      <a:srgbClr val="009999">
                        <a:alpha val="24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306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200" b="1" noProof="0"/>
                        <a:t>Zentrale Koordinationsstelle</a:t>
                      </a:r>
                    </a:p>
                  </a:txBody>
                  <a:tcPr>
                    <a:solidFill>
                      <a:srgbClr val="00CC99">
                        <a:alpha val="9%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Notification of posted workers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Employment contracts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A1 Certificates</a:t>
                      </a:r>
                    </a:p>
                    <a:p>
                      <a:endParaRPr lang="en-US" sz="1200" noProof="1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1"/>
                        <a:t>Fines EUR 1,000 to EUR 50,000 per employee</a:t>
                      </a:r>
                    </a:p>
                  </a:txBody>
                  <a:tcPr anchor="ctr">
                    <a:solidFill>
                      <a:srgbClr val="00CC99">
                        <a:alpha val="9%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1"/>
                        <a:t>Similar – but difference in enforcement</a:t>
                      </a:r>
                    </a:p>
                  </a:txBody>
                  <a:tcPr>
                    <a:solidFill>
                      <a:srgbClr val="00CC99">
                        <a:alpha val="9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27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200" b="1" noProof="0" dirty="0"/>
                        <a:t>Scheinselbständigkeit</a:t>
                      </a:r>
                    </a:p>
                  </a:txBody>
                  <a:tcPr>
                    <a:solidFill>
                      <a:srgbClr val="009999">
                        <a:alpha val="24%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noProof="1"/>
                        <a:t>Substance over form</a:t>
                      </a:r>
                    </a:p>
                    <a:p>
                      <a:endParaRPr lang="en-US" sz="1200" noProof="1"/>
                    </a:p>
                    <a:p>
                      <a:r>
                        <a:rPr lang="en-US" sz="1200" b="1" noProof="1"/>
                        <a:t>GmbH</a:t>
                      </a:r>
                    </a:p>
                  </a:txBody>
                  <a:tcPr anchor="ctr">
                    <a:solidFill>
                      <a:srgbClr val="009999">
                        <a:alpha val="24%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1"/>
                        <a:t>Substance over form</a:t>
                      </a:r>
                    </a:p>
                    <a:p>
                      <a:endParaRPr lang="en-US" sz="1200" noProof="1"/>
                    </a:p>
                    <a:p>
                      <a:r>
                        <a:rPr lang="en-US" sz="1200" b="1" noProof="1"/>
                        <a:t>S.R.O.</a:t>
                      </a:r>
                    </a:p>
                  </a:txBody>
                  <a:tcPr>
                    <a:solidFill>
                      <a:srgbClr val="009999">
                        <a:alpha val="24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018938"/>
                  </a:ext>
                </a:extLst>
              </a:tr>
              <a:tr h="415981">
                <a:tc>
                  <a:txBody>
                    <a:bodyPr/>
                    <a:lstStyle/>
                    <a:p>
                      <a:r>
                        <a:rPr lang="de-AT" sz="1200" b="1" noProof="0" dirty="0"/>
                        <a:t>Betriebsstätte</a:t>
                      </a:r>
                    </a:p>
                  </a:txBody>
                  <a:tcPr>
                    <a:solidFill>
                      <a:srgbClr val="00CC99">
                        <a:alpha val="9%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noProof="1"/>
                        <a:t>Construction or assembly exceeding 12 months – Austrian CIT</a:t>
                      </a:r>
                    </a:p>
                  </a:txBody>
                  <a:tcPr anchor="ctr">
                    <a:solidFill>
                      <a:srgbClr val="00CC99">
                        <a:alpha val="9%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noProof="1"/>
                    </a:p>
                  </a:txBody>
                  <a:tcPr>
                    <a:solidFill>
                      <a:srgbClr val="00CC99">
                        <a:alpha val="9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97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200" b="1" noProof="0" dirty="0"/>
                        <a:t>Culpa in </a:t>
                      </a:r>
                      <a:r>
                        <a:rPr lang="de-AT" sz="1200" b="1" noProof="0" dirty="0" err="1"/>
                        <a:t>contrahendo</a:t>
                      </a:r>
                      <a:endParaRPr lang="de-AT" sz="1200" b="1" noProof="0" dirty="0"/>
                    </a:p>
                  </a:txBody>
                  <a:tcPr>
                    <a:solidFill>
                      <a:srgbClr val="009999">
                        <a:alpha val="24%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noProof="1"/>
                        <a:t>Abrupt termination of negotiations</a:t>
                      </a:r>
                    </a:p>
                  </a:txBody>
                  <a:tcPr anchor="ctr">
                    <a:lnB w="12700" cmpd="sng">
                      <a:noFill/>
                    </a:lnB>
                    <a:solidFill>
                      <a:srgbClr val="009999">
                        <a:alpha val="24%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1"/>
                        <a:t>N/A</a:t>
                      </a:r>
                    </a:p>
                  </a:txBody>
                  <a:tcPr anchor="ctr">
                    <a:solidFill>
                      <a:srgbClr val="009999">
                        <a:alpha val="24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50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200" b="1" noProof="0" dirty="0"/>
                        <a:t>Gebührengesetz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CC99">
                        <a:alpha val="9%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Commercial lease agreements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Guarantees                                        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Pledges/Mortgages                   ´        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Assignments of receivables                </a:t>
                      </a:r>
                    </a:p>
                    <a:p>
                      <a:endParaRPr lang="en-US" sz="1200" noProof="1"/>
                    </a:p>
                    <a:p>
                      <a:r>
                        <a:rPr lang="en-US" sz="1200" noProof="1"/>
                        <a:t>Limitation – 6 – 10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9%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kern="1200" noProof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CC99">
                        <a:alpha val="9%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%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noProof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C99">
                        <a:alpha val="9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sz="1200" b="1" noProof="0" dirty="0"/>
                        <a:t>Wirtschaftskammer Österreich </a:t>
                      </a:r>
                    </a:p>
                  </a:txBody>
                  <a:tcPr>
                    <a:solidFill>
                      <a:srgbClr val="009999">
                        <a:alpha val="24%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Mandatory membership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noProof="1"/>
                        <a:t>Kammerumlagen</a:t>
                      </a: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009999">
                        <a:alpha val="24%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noProof="1"/>
                        <a:t>N/A</a:t>
                      </a:r>
                    </a:p>
                  </a:txBody>
                  <a:tcPr anchor="ctr">
                    <a:solidFill>
                      <a:srgbClr val="009999">
                        <a:alpha val="24%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483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609223"/>
      </p:ext>
    </p:extLst>
  </p:cSld>
  <p:clrMapOvr>
    <a:masterClrMapping/>
  </p:clrMapOvr>
</p:sld>
</file>

<file path=ppt/slides/slide3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3F1A9FF1-4B18-EDBE-EFFE-4319F46C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2C3426-B14D-455D-36C8-78EB61D68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pozornosť. 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A4AA64-72E9-B51C-D35B-65EDA7AE19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3C9632-B5FD-47A0-985E-39067D16BAA1}" type="slidenum">
              <a:rPr lang="de-DE" smtClean="0"/>
              <a:pPr/>
              <a:t>34</a:t>
            </a:fld>
            <a:endParaRPr lang="de-DE" dirty="0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9D2F1EF-08F0-6D17-D7B6-830C3B0967F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420815" y="6508750"/>
            <a:ext cx="2552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58709CB-EBA0-76CB-C649-C81A4BB0B5AC}"/>
              </a:ext>
            </a:extLst>
          </p:cNvPr>
          <p:cNvGrpSpPr/>
          <p:nvPr/>
        </p:nvGrpSpPr>
        <p:grpSpPr>
          <a:xfrm>
            <a:off x="680606" y="4657788"/>
            <a:ext cx="3128441" cy="1904841"/>
            <a:chOff x="424656" y="4060531"/>
            <a:chExt cx="3128441" cy="1904841"/>
          </a:xfrm>
        </p:grpSpPr>
        <p:sp>
          <p:nvSpPr>
            <p:cNvPr id="5" name="Textplatzhalter 19">
              <a:extLst>
                <a:ext uri="{FF2B5EF4-FFF2-40B4-BE49-F238E27FC236}">
                  <a16:creationId xmlns:a16="http://schemas.microsoft.com/office/drawing/2014/main" id="{35D5BA59-0334-A10F-2B41-DC9A74897619}"/>
                </a:ext>
              </a:extLst>
            </p:cNvPr>
            <p:cNvSpPr txBox="1">
              <a:spLocks/>
            </p:cNvSpPr>
            <p:nvPr/>
          </p:nvSpPr>
          <p:spPr>
            <a:xfrm>
              <a:off x="820915" y="4960166"/>
              <a:ext cx="2732182" cy="100520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>
              <a:lvl1pPr marL="0" indent="0" algn="l" defTabSz="914400" rtl="0" eaLnBrk="1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5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180000" indent="-180000" algn="l" defTabSz="914400" rtl="0" eaLnBrk="1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500" kern="1200" baseline="0%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360000" indent="-180000" algn="l" defTabSz="914400" rtl="0" eaLnBrk="1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300" kern="1200" baseline="0%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540000" indent="-180000" algn="l" defTabSz="914400" rtl="0" eaLnBrk="1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300" kern="1200" baseline="0%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720000" indent="-180000" algn="l" defTabSz="914400" rtl="0" eaLnBrk="1" latinLnBrk="0" hangingPunct="1">
                <a:lnSpc>
                  <a:spcPct val="100%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  <a:defRPr sz="1200" kern="1200" baseline="0%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%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200" dirty="0">
                  <a:solidFill>
                    <a:schemeClr val="tx1"/>
                  </a:solidFill>
                </a:rPr>
                <a:t>+421 </a:t>
              </a:r>
              <a:r>
                <a:rPr lang="sk-SK" sz="1200" dirty="0">
                  <a:solidFill>
                    <a:schemeClr val="tx1"/>
                  </a:solidFill>
                </a:rPr>
                <a:t>915 393 766</a:t>
              </a:r>
              <a:endParaRPr lang="de-DE" sz="1200" dirty="0">
                <a:solidFill>
                  <a:schemeClr val="tx1"/>
                </a:solidFill>
              </a:endParaRPr>
            </a:p>
            <a:p>
              <a:r>
                <a:rPr lang="sk-SK" sz="1200" dirty="0" err="1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bruno.stefanik</a:t>
              </a:r>
              <a:r>
                <a:rPr lang="de-DE" sz="1200" dirty="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@wolftheiss.com</a:t>
              </a:r>
              <a:endParaRPr lang="sk-SK" sz="1200" dirty="0">
                <a:solidFill>
                  <a:schemeClr val="tx1"/>
                </a:solidFill>
              </a:endParaRPr>
            </a:p>
            <a:p>
              <a:r>
                <a:rPr lang="sk-SK" sz="1200" dirty="0">
                  <a:solidFill>
                    <a:schemeClr val="tx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Bruno Stefanik</a:t>
              </a:r>
              <a:endParaRPr lang="de-DE" sz="1200" dirty="0">
                <a:solidFill>
                  <a:schemeClr val="tx1"/>
                </a:solidFill>
              </a:endParaRPr>
            </a:p>
          </p:txBody>
        </p:sp>
        <p:pic>
          <p:nvPicPr>
            <p:cNvPr id="7" name="Grafik 16">
              <a:extLst>
                <a:ext uri="{FF2B5EF4-FFF2-40B4-BE49-F238E27FC236}">
                  <a16:creationId xmlns:a16="http://schemas.microsoft.com/office/drawing/2014/main" id="{B1CE5209-A368-CABE-21F0-6F697B00E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2466" y="4973794"/>
              <a:ext cx="181562" cy="181562"/>
            </a:xfrm>
            <a:prstGeom prst="rect">
              <a:avLst/>
            </a:prstGeom>
          </p:spPr>
        </p:pic>
        <p:pic>
          <p:nvPicPr>
            <p:cNvPr id="8" name="Grafik 17">
              <a:extLst>
                <a:ext uri="{FF2B5EF4-FFF2-40B4-BE49-F238E27FC236}">
                  <a16:creationId xmlns:a16="http://schemas.microsoft.com/office/drawing/2014/main" id="{E680144E-6D59-40AD-157E-0C695A73C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4054" y="5307546"/>
              <a:ext cx="200025" cy="18156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7495D96-CD85-671B-5DDA-71732E01BCC5}"/>
                </a:ext>
              </a:extLst>
            </p:cNvPr>
            <p:cNvSpPr/>
            <p:nvPr/>
          </p:nvSpPr>
          <p:spPr>
            <a:xfrm>
              <a:off x="424656" y="4060531"/>
              <a:ext cx="3128441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k-SK" sz="1400" b="1" dirty="0"/>
                <a:t>Bruno Štefánik</a:t>
              </a:r>
              <a:endParaRPr lang="en-GB" sz="1400" b="1" dirty="0"/>
            </a:p>
            <a:p>
              <a:r>
                <a:rPr lang="en-GB" sz="1200" dirty="0"/>
                <a:t>partner</a:t>
              </a:r>
              <a:r>
                <a:rPr lang="sk-SK" sz="1200" dirty="0"/>
                <a:t>, advokát</a:t>
              </a:r>
            </a:p>
            <a:p>
              <a:r>
                <a:rPr lang="en-GB" sz="1200" b="1" dirty="0"/>
                <a:t>WOLF THEISS</a:t>
              </a:r>
              <a:endParaRPr lang="sk-SK" sz="1200" b="1" dirty="0"/>
            </a:p>
            <a:p>
              <a:r>
                <a:rPr lang="en-GB" sz="1200" dirty="0"/>
                <a:t>Bratislava</a:t>
              </a:r>
              <a:endParaRPr lang="sk-SK" sz="1200" dirty="0"/>
            </a:p>
          </p:txBody>
        </p:sp>
        <p:pic>
          <p:nvPicPr>
            <p:cNvPr id="10" name="Picture 9">
              <a:hlinkClick r:id="rId11"/>
              <a:extLst>
                <a:ext uri="{FF2B5EF4-FFF2-40B4-BE49-F238E27FC236}">
                  <a16:creationId xmlns:a16="http://schemas.microsoft.com/office/drawing/2014/main" id="{ADCB8CE2-AC5F-3443-D389-C594A7512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54" y="5641297"/>
              <a:ext cx="200025" cy="20002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140900C-8FDF-172F-A9B6-E8EE79E6E3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6" y="1085598"/>
            <a:ext cx="2565000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88848"/>
      </p:ext>
    </p:extLst>
  </p:cSld>
  <p:clrMapOvr>
    <a:masterClrMapping/>
  </p:clrMapOvr>
</p:sld>
</file>

<file path=ppt/slides/slide3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12949" y="1936440"/>
            <a:ext cx="10812027" cy="3600986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DE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Bettina Trojer</a:t>
            </a:r>
          </a:p>
          <a:p>
            <a:pPr algn="ctr"/>
            <a:endParaRPr lang="de-AT" sz="2000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r>
              <a:rPr lang="de-DE" sz="2000" dirty="0">
                <a:solidFill>
                  <a:srgbClr val="22727B"/>
                </a:solidFill>
                <a:latin typeface="Trebuchet MS" panose="020B0603020202020204" pitchFamily="34" charset="0"/>
              </a:rPr>
              <a:t>Wirtschaftsdelegierte </a:t>
            </a:r>
          </a:p>
          <a:p>
            <a:pPr algn="ctr"/>
            <a:r>
              <a:rPr lang="de-DE" sz="2000" dirty="0" err="1">
                <a:solidFill>
                  <a:srgbClr val="22727B"/>
                </a:solidFill>
                <a:latin typeface="Trebuchet MS" panose="020B0603020202020204" pitchFamily="34" charset="0"/>
              </a:rPr>
              <a:t>AußenwirtschaftsCenter</a:t>
            </a:r>
            <a:r>
              <a:rPr lang="de-DE" sz="2000" dirty="0">
                <a:solidFill>
                  <a:srgbClr val="22727B"/>
                </a:solidFill>
                <a:latin typeface="Trebuchet MS" panose="020B0603020202020204" pitchFamily="34" charset="0"/>
              </a:rPr>
              <a:t> Bratislava</a:t>
            </a:r>
          </a:p>
          <a:p>
            <a:pPr algn="ctr"/>
            <a:r>
              <a:rPr lang="de-DE" sz="2000" dirty="0">
                <a:solidFill>
                  <a:srgbClr val="22727B"/>
                </a:solidFill>
                <a:latin typeface="Trebuchet MS" panose="020B0603020202020204" pitchFamily="34" charset="0"/>
              </a:rPr>
              <a:t>AUSSENWIRTSCHAFT AUSTRIA</a:t>
            </a:r>
          </a:p>
          <a:p>
            <a:pPr algn="ctr"/>
            <a:endParaRPr lang="de-DE" sz="1000" i="1" dirty="0">
              <a:latin typeface="Trebuchet MS" panose="020B0603020202020204" pitchFamily="34" charset="0"/>
            </a:endParaRPr>
          </a:p>
          <a:p>
            <a:pPr algn="ctr"/>
            <a:r>
              <a:rPr lang="sk-SK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hospodársky delegát (ekonomický diplomat Rakúskeho veľvyslanectva v Bratislave)</a:t>
            </a:r>
            <a:endParaRPr lang="cs-CZ" sz="2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Centrum zahraničného obchodu v Bratislave</a:t>
            </a:r>
            <a:endParaRPr lang="cs-CZ" sz="2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2000" i="1" dirty="0">
                <a:solidFill>
                  <a:srgbClr val="C00000"/>
                </a:solidFill>
                <a:latin typeface="Trebuchet MS" panose="020B0603020202020204" pitchFamily="34" charset="0"/>
              </a:rPr>
              <a:t>Agentúra Rakúskej obchodnej komory pre zahraničný obchod</a:t>
            </a:r>
            <a:endParaRPr lang="de-DE" sz="2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de-DE" sz="14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endParaRPr lang="de-DE" sz="1400" dirty="0">
              <a:latin typeface="+mj-lt"/>
              <a:ea typeface="Times New Roman"/>
              <a:cs typeface="Times New Roman"/>
            </a:endParaRP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45252" y="292486"/>
            <a:ext cx="10701496" cy="944943"/>
          </a:xfrm>
        </p:spPr>
        <p:txBody>
          <a:bodyPr>
            <a:normAutofit fontScale="90%"/>
          </a:bodyPr>
          <a:lstStyle/>
          <a:p>
            <a:pPr>
              <a:spcAft>
                <a:spcPts val="0"/>
              </a:spcAft>
              <a:defRPr/>
            </a:pPr>
            <a:r>
              <a:rPr lang="de-AT" dirty="0">
                <a:ea typeface="Times New Roman"/>
                <a:cs typeface="Times New Roman"/>
              </a:rPr>
              <a:t>Serviceleistungen des </a:t>
            </a:r>
            <a:r>
              <a:rPr lang="de-AT" dirty="0" err="1">
                <a:ea typeface="Times New Roman"/>
                <a:cs typeface="Times New Roman"/>
              </a:rPr>
              <a:t>AußenwirtschaftsCenters</a:t>
            </a:r>
            <a:r>
              <a:rPr lang="de-AT" dirty="0">
                <a:ea typeface="Times New Roman"/>
                <a:cs typeface="Times New Roman"/>
              </a:rPr>
              <a:t> Bratislava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sz="2800" i="1" dirty="0">
                <a:solidFill>
                  <a:srgbClr val="C00000"/>
                </a:solidFill>
                <a:ea typeface="Times New Roman"/>
                <a:cs typeface="Times New Roman"/>
              </a:rPr>
              <a:t>Služby Centra zahraničného obchodu v Bratislave</a:t>
            </a:r>
            <a:endParaRPr lang="de-AT" sz="2800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8D001BF-B23E-415C-B3CA-4FFFE72777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525" y="4769384"/>
            <a:ext cx="2857500" cy="100195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71FECF5-6B90-6D5B-9BE9-C7E617A27215}"/>
              </a:ext>
            </a:extLst>
          </p:cNvPr>
          <p:cNvSpPr txBox="1"/>
          <p:nvPr/>
        </p:nvSpPr>
        <p:spPr>
          <a:xfrm>
            <a:off x="4612481" y="5624810"/>
            <a:ext cx="29122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100" i="0" u="none" strike="noStrike" baseline="0%" dirty="0" err="1">
                <a:solidFill>
                  <a:srgbClr val="000000"/>
                </a:solidFill>
                <a:latin typeface="+mj-lt"/>
              </a:rPr>
              <a:t>AußenwirtschaftsCenterBratislava</a:t>
            </a:r>
            <a:endParaRPr lang="de-AT" sz="1100" i="0" u="none" strike="noStrike" baseline="0%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de-AT" sz="1100" i="0" u="none" strike="noStrike" baseline="0%" dirty="0">
                <a:solidFill>
                  <a:srgbClr val="000000"/>
                </a:solidFill>
                <a:latin typeface="+mj-lt"/>
              </a:rPr>
              <a:t>T +421 2 591 006 00</a:t>
            </a:r>
          </a:p>
          <a:p>
            <a:pPr algn="ctr"/>
            <a:r>
              <a:rPr lang="de-AT" sz="1100" i="0" u="none" strike="noStrike" baseline="0%" dirty="0">
                <a:solidFill>
                  <a:srgbClr val="000000"/>
                </a:solidFill>
                <a:latin typeface="+mj-lt"/>
              </a:rPr>
              <a:t>E bratislava@wko.at</a:t>
            </a:r>
            <a:endParaRPr lang="de-AT" sz="1100" dirty="0">
              <a:latin typeface="+mj-lt"/>
            </a:endParaRPr>
          </a:p>
        </p:txBody>
      </p:sp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4AC73284-B128-84A1-74D3-572F990BB557}"/>
              </a:ext>
            </a:extLst>
          </p:cNvPr>
          <p:cNvCxnSpPr>
            <a:cxnSpLocks/>
          </p:cNvCxnSpPr>
          <p:nvPr/>
        </p:nvCxnSpPr>
        <p:spPr>
          <a:xfrm>
            <a:off x="254000" y="14833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154058"/>
      </p:ext>
    </p:extLst>
  </p:cSld>
  <p:clrMapOvr>
    <a:masterClrMapping/>
  </p:clrMapOvr>
</p:sld>
</file>

<file path=ppt/slides/slide3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09218617-34F7-9380-9D20-928629822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A7F78-DDC3-D56E-5448-E804F1F36B2B}"/>
              </a:ext>
            </a:extLst>
          </p:cNvPr>
          <p:cNvSpPr txBox="1">
            <a:spLocks/>
          </p:cNvSpPr>
          <p:nvPr/>
        </p:nvSpPr>
        <p:spPr>
          <a:xfrm>
            <a:off x="516000" y="409330"/>
            <a:ext cx="11160000" cy="106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2272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9pPr>
          </a:lstStyle>
          <a:p>
            <a:r>
              <a:rPr lang="en-GB" kern="0" dirty="0"/>
              <a:t>Slovakia and Austria</a:t>
            </a:r>
          </a:p>
        </p:txBody>
      </p:sp>
      <p:sp>
        <p:nvSpPr>
          <p:cNvPr id="3" name="Rectangle 305">
            <a:extLst>
              <a:ext uri="{FF2B5EF4-FFF2-40B4-BE49-F238E27FC236}">
                <a16:creationId xmlns:a16="http://schemas.microsoft.com/office/drawing/2014/main" id="{8CF40001-A5C3-7959-9CF2-A23DDFECF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721" y="1333375"/>
            <a:ext cx="5954799" cy="1196656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</p:spPr>
        <p:txBody>
          <a:bodyPr/>
          <a:lstStyle/>
          <a:p>
            <a:pPr>
              <a:spcBef>
                <a:spcPct val="20%"/>
              </a:spcBef>
              <a:buClr>
                <a:srgbClr val="DA1A35"/>
              </a:buClr>
              <a:buSzPct val="120%"/>
              <a:tabLst>
                <a:tab pos="2488406" algn="l"/>
                <a:tab pos="3970735" algn="l"/>
              </a:tabLst>
            </a:pPr>
            <a:r>
              <a:rPr lang="de-DE" b="1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	Austria	Slovakia	</a:t>
            </a:r>
          </a:p>
          <a:p>
            <a:pPr marL="135731" indent="-135731">
              <a:spcBef>
                <a:spcPct val="20%"/>
              </a:spcBef>
              <a:buClr>
                <a:srgbClr val="DA1A35"/>
              </a:buClr>
              <a:buSzPct val="120%"/>
              <a:buFont typeface="Arial Black" pitchFamily="34" charset="0"/>
              <a:buChar char="I"/>
              <a:tabLst>
                <a:tab pos="2488406" algn="l"/>
                <a:tab pos="3970735" algn="l"/>
              </a:tabLst>
            </a:pPr>
            <a:r>
              <a:rPr lang="de-DE" b="1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Area (km²)	</a:t>
            </a:r>
            <a:r>
              <a:rPr lang="de-DE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83.870</a:t>
            </a:r>
            <a:r>
              <a:rPr lang="de-DE" b="1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 </a:t>
            </a:r>
            <a:r>
              <a:rPr lang="de-DE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	49.035	</a:t>
            </a:r>
            <a:r>
              <a:rPr lang="en-US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 </a:t>
            </a:r>
            <a:endParaRPr lang="de-DE" b="1" dirty="0">
              <a:solidFill>
                <a:srgbClr val="333333"/>
              </a:solidFill>
              <a:latin typeface="DIN Offc Pro" pitchFamily="34" charset="0"/>
              <a:cs typeface="DIN Offc Pro" pitchFamily="34" charset="0"/>
            </a:endParaRPr>
          </a:p>
          <a:p>
            <a:pPr marL="135731" indent="-135731">
              <a:spcBef>
                <a:spcPct val="20%"/>
              </a:spcBef>
              <a:buClr>
                <a:srgbClr val="DA1A35"/>
              </a:buClr>
              <a:buSzPct val="120%"/>
              <a:buFont typeface="Arial Black" pitchFamily="34" charset="0"/>
              <a:buChar char="I"/>
              <a:tabLst>
                <a:tab pos="2488406" algn="l"/>
                <a:tab pos="3970735" algn="l"/>
              </a:tabLst>
            </a:pPr>
            <a:r>
              <a:rPr lang="de-DE" b="1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Population	</a:t>
            </a:r>
            <a:r>
              <a:rPr lang="de-DE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9,2 Mio. 	5,5 Mio.</a:t>
            </a:r>
            <a:endParaRPr lang="de-DE" b="1" dirty="0">
              <a:solidFill>
                <a:srgbClr val="333333"/>
              </a:solidFill>
              <a:latin typeface="DIN Offc Pro" pitchFamily="34" charset="0"/>
              <a:cs typeface="DIN Offc Pro" pitchFamily="34" charset="0"/>
            </a:endParaRPr>
          </a:p>
          <a:p>
            <a:pPr>
              <a:spcBef>
                <a:spcPct val="20%"/>
              </a:spcBef>
              <a:buClr>
                <a:srgbClr val="DA1A35"/>
              </a:buClr>
              <a:buSzPct val="120%"/>
              <a:tabLst>
                <a:tab pos="2488406" algn="l"/>
                <a:tab pos="3970735" algn="l"/>
              </a:tabLst>
            </a:pPr>
            <a:r>
              <a:rPr lang="de-DE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	</a:t>
            </a:r>
          </a:p>
          <a:p>
            <a:pPr marL="135731" indent="-135731">
              <a:spcBef>
                <a:spcPct val="20%"/>
              </a:spcBef>
              <a:buClr>
                <a:srgbClr val="DA1A35"/>
              </a:buClr>
              <a:buSzPct val="120%"/>
              <a:buFont typeface="Arial Black" pitchFamily="34" charset="0"/>
              <a:buChar char="I"/>
            </a:pPr>
            <a:endParaRPr lang="de-DE" dirty="0">
              <a:solidFill>
                <a:srgbClr val="333333"/>
              </a:solidFill>
              <a:latin typeface="DIN Offc Pro" pitchFamily="34" charset="0"/>
              <a:cs typeface="DIN Offc Pro" pitchFamily="34" charset="0"/>
            </a:endParaRPr>
          </a:p>
          <a:p>
            <a:pPr>
              <a:spcBef>
                <a:spcPct val="20%"/>
              </a:spcBef>
              <a:buClr>
                <a:srgbClr val="DA1A35"/>
              </a:buClr>
              <a:buSzPct val="120%"/>
            </a:pPr>
            <a:r>
              <a:rPr lang="de-DE" dirty="0">
                <a:solidFill>
                  <a:srgbClr val="333333"/>
                </a:solidFill>
                <a:latin typeface="DIN Offc Pro" pitchFamily="34" charset="0"/>
                <a:cs typeface="DIN Offc Pro" pitchFamily="34" charset="0"/>
              </a:rPr>
              <a:t>			</a:t>
            </a:r>
          </a:p>
          <a:p>
            <a:pPr marL="135731" indent="-135731">
              <a:spcBef>
                <a:spcPct val="20%"/>
              </a:spcBef>
              <a:buClr>
                <a:srgbClr val="DA1A35"/>
              </a:buClr>
              <a:buSzPct val="120%"/>
              <a:buFont typeface="Arial Black" pitchFamily="34" charset="0"/>
              <a:buChar char="I"/>
            </a:pPr>
            <a:endParaRPr lang="de-DE" dirty="0">
              <a:solidFill>
                <a:srgbClr val="333333"/>
              </a:solidFill>
              <a:latin typeface="DIN Offc Pro" pitchFamily="34" charset="0"/>
              <a:cs typeface="DIN Offc Pro" pitchFamily="34" charset="0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6A9795E-5DE2-6CB7-F975-4D5F2E53F1E2}"/>
              </a:ext>
            </a:extLst>
          </p:cNvPr>
          <p:cNvGrpSpPr/>
          <p:nvPr/>
        </p:nvGrpSpPr>
        <p:grpSpPr>
          <a:xfrm>
            <a:off x="1039453" y="2880374"/>
            <a:ext cx="6567978" cy="2677158"/>
            <a:chOff x="1403648" y="1049096"/>
            <a:chExt cx="6440199" cy="2523920"/>
          </a:xfrm>
        </p:grpSpPr>
        <p:pic>
          <p:nvPicPr>
            <p:cNvPr id="6" name="Picture 6" descr="http://mapsof.net/uploads/static-maps/austria_flag_map.png">
              <a:extLst>
                <a:ext uri="{FF2B5EF4-FFF2-40B4-BE49-F238E27FC236}">
                  <a16:creationId xmlns:a16="http://schemas.microsoft.com/office/drawing/2014/main" id="{E2244BF8-8A6A-F623-C605-F4A4F47F3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648" y="1854604"/>
              <a:ext cx="3261436" cy="1718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mapsof.net/uploads/static-maps/Slovakia_flag_map.png">
              <a:extLst>
                <a:ext uri="{FF2B5EF4-FFF2-40B4-BE49-F238E27FC236}">
                  <a16:creationId xmlns:a16="http://schemas.microsoft.com/office/drawing/2014/main" id="{3D85E7D0-62E4-C950-54BD-341ED2AF8C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1512" y="1197665"/>
              <a:ext cx="2992124" cy="1473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5AD41195-8BF2-B81B-B221-FFD9C91E47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544" y="1049096"/>
              <a:ext cx="1128160" cy="112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%"/>
                  <a:headEnd/>
                  <a:tailEnd/>
                </a14:hiddenLine>
              </a:ext>
            </a:extLst>
          </p:spPr>
        </p:pic>
        <p:pic>
          <p:nvPicPr>
            <p:cNvPr id="9" name="Picture 11" descr="http://www.google.sk/url?sa=i&amp;source=images&amp;cd=&amp;docid=RR_wtCJJWTbP1M&amp;tbnid=qt6LwfWBeVGszM:&amp;ved=0CAUQjBwwAA&amp;url=http%3A%2F%2Fimg.freeflagicons.com%2Fthumb%2Fround_icon%2Fslovakia%2Fslovakia_640.png&amp;ei=iiQ3Uv2hFa-Q4ASk3oGIBQ&amp;psig=AFQjCNEahtg9jjgV9s0kvvsOqZ6xb6l41Q&amp;ust=1379431946400784">
              <a:extLst>
                <a:ext uri="{FF2B5EF4-FFF2-40B4-BE49-F238E27FC236}">
                  <a16:creationId xmlns:a16="http://schemas.microsoft.com/office/drawing/2014/main" id="{D2739FDB-2463-CC97-6927-8E4C097B4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7277" y="2435588"/>
              <a:ext cx="1516570" cy="1137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Oval 5">
            <a:extLst>
              <a:ext uri="{FF2B5EF4-FFF2-40B4-BE49-F238E27FC236}">
                <a16:creationId xmlns:a16="http://schemas.microsoft.com/office/drawing/2014/main" id="{1AADE31F-EAC3-3070-8C66-0E5A4A200E2F}"/>
              </a:ext>
            </a:extLst>
          </p:cNvPr>
          <p:cNvSpPr/>
          <p:nvPr/>
        </p:nvSpPr>
        <p:spPr>
          <a:xfrm>
            <a:off x="9112261" y="3569373"/>
            <a:ext cx="1651379" cy="1563345"/>
          </a:xfrm>
          <a:prstGeom prst="ellipse">
            <a:avLst/>
          </a:prstGeom>
          <a:solidFill>
            <a:srgbClr val="E51313"/>
          </a:solidFill>
          <a:ln w="1270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Austria:</a:t>
            </a:r>
          </a:p>
          <a:p>
            <a:pPr algn="ctr"/>
            <a:r>
              <a:rPr lang="de-AT" sz="16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Second </a:t>
            </a:r>
            <a:r>
              <a:rPr lang="de-AT" sz="1600" dirty="0" err="1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largest</a:t>
            </a:r>
            <a:r>
              <a:rPr lang="de-AT" sz="16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 Investor </a:t>
            </a:r>
          </a:p>
          <a:p>
            <a:pPr algn="ctr"/>
            <a:r>
              <a:rPr lang="de-AT" sz="1600" dirty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in SK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BA873C-8022-73A4-EF79-3BDCE6B09A9C}"/>
              </a:ext>
            </a:extLst>
          </p:cNvPr>
          <p:cNvSpPr/>
          <p:nvPr/>
        </p:nvSpPr>
        <p:spPr>
          <a:xfrm>
            <a:off x="10301084" y="4513520"/>
            <a:ext cx="1374916" cy="1238396"/>
          </a:xfrm>
          <a:prstGeom prst="ellipse">
            <a:avLst/>
          </a:prstGeom>
          <a:solidFill>
            <a:schemeClr val="bg1">
              <a:lumMod val="50%"/>
            </a:schemeClr>
          </a:solidFill>
          <a:ln w="12700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2.000 Austrian </a:t>
            </a:r>
            <a:r>
              <a:rPr lang="de-AT" sz="1200" dirty="0" err="1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companies</a:t>
            </a:r>
            <a:r>
              <a:rPr lang="de-AT" sz="1200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 in SK</a:t>
            </a:r>
            <a:endParaRPr lang="de-AT" sz="1200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00B0E2A-56B3-D660-9F47-B6E9307CBCD4}"/>
              </a:ext>
            </a:extLst>
          </p:cNvPr>
          <p:cNvSpPr txBox="1"/>
          <p:nvPr/>
        </p:nvSpPr>
        <p:spPr>
          <a:xfrm>
            <a:off x="6988930" y="1630012"/>
            <a:ext cx="4785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>
                <a:latin typeface="DIN Offc Pro" panose="020B0504020101020102" pitchFamily="34" charset="0"/>
                <a:cs typeface="DIN Offc Pro" panose="020B0504020101020102" pitchFamily="34" charset="0"/>
              </a:rPr>
              <a:t>Important</a:t>
            </a:r>
            <a:r>
              <a:rPr lang="de-AT" b="1" dirty="0">
                <a:latin typeface="DIN Offc Pro" panose="020B0504020101020102" pitchFamily="34" charset="0"/>
                <a:cs typeface="DIN Offc Pro" panose="020B0504020101020102" pitchFamily="34" charset="0"/>
              </a:rPr>
              <a:t> bilateral </a:t>
            </a:r>
            <a:r>
              <a:rPr lang="de-AT" b="1" dirty="0" err="1">
                <a:latin typeface="DIN Offc Pro" panose="020B0504020101020102" pitchFamily="34" charset="0"/>
                <a:cs typeface="DIN Offc Pro" panose="020B0504020101020102" pitchFamily="34" charset="0"/>
              </a:rPr>
              <a:t>relations</a:t>
            </a:r>
            <a:endParaRPr lang="de-AT" b="1" dirty="0">
              <a:latin typeface="DIN Offc Pro" panose="020B0504020101020102" pitchFamily="34" charset="0"/>
              <a:cs typeface="DIN Offc Pro" panose="020B0504020101020102" pitchFamily="34" charset="0"/>
            </a:endParaRPr>
          </a:p>
          <a:p>
            <a:pPr>
              <a:tabLst>
                <a:tab pos="1168400" algn="l"/>
                <a:tab pos="2960688" algn="l"/>
              </a:tabLst>
            </a:pPr>
            <a:r>
              <a:rPr lang="de-AT" dirty="0">
                <a:latin typeface="DIN Offc Pro" panose="020B0504020101020102" pitchFamily="34" charset="0"/>
                <a:cs typeface="DIN Offc Pro" panose="020B0504020101020102" pitchFamily="34" charset="0"/>
              </a:rPr>
              <a:t>Exports: 	Slovakia: 3,7 </a:t>
            </a:r>
            <a:r>
              <a:rPr lang="de-AT" dirty="0" err="1">
                <a:latin typeface="DIN Offc Pro" panose="020B0504020101020102" pitchFamily="34" charset="0"/>
                <a:cs typeface="DIN Offc Pro" panose="020B0504020101020102" pitchFamily="34" charset="0"/>
              </a:rPr>
              <a:t>bn</a:t>
            </a:r>
            <a:r>
              <a:rPr lang="de-AT">
                <a:latin typeface="DIN Offc Pro" panose="020B0504020101020102" pitchFamily="34" charset="0"/>
                <a:cs typeface="DIN Offc Pro" panose="020B0504020101020102" pitchFamily="34" charset="0"/>
              </a:rPr>
              <a:t>, 	A</a:t>
            </a:r>
            <a:r>
              <a:rPr lang="de-AT" dirty="0">
                <a:latin typeface="DIN Offc Pro" panose="020B0504020101020102" pitchFamily="34" charset="0"/>
                <a:cs typeface="DIN Offc Pro" panose="020B0504020101020102" pitchFamily="34" charset="0"/>
              </a:rPr>
              <a:t>: 5. </a:t>
            </a:r>
            <a:r>
              <a:rPr lang="de-AT" dirty="0" err="1">
                <a:latin typeface="DIN Offc Pro" panose="020B0504020101020102" pitchFamily="34" charset="0"/>
                <a:cs typeface="DIN Offc Pro" panose="020B0504020101020102" pitchFamily="34" charset="0"/>
              </a:rPr>
              <a:t>place</a:t>
            </a:r>
            <a:r>
              <a:rPr lang="de-AT" dirty="0">
                <a:latin typeface="DIN Offc Pro" panose="020B0504020101020102" pitchFamily="34" charset="0"/>
                <a:cs typeface="DIN Offc Pro" panose="020B0504020101020102" pitchFamily="34" charset="0"/>
              </a:rPr>
              <a:t> </a:t>
            </a:r>
          </a:p>
          <a:p>
            <a:pPr>
              <a:tabLst>
                <a:tab pos="1168400" algn="l"/>
                <a:tab pos="2149475" algn="l"/>
                <a:tab pos="2243138" algn="l"/>
              </a:tabLst>
            </a:pPr>
            <a:r>
              <a:rPr lang="de-AT" dirty="0">
                <a:latin typeface="DIN Offc Pro" panose="020B0504020101020102" pitchFamily="34" charset="0"/>
                <a:cs typeface="DIN Offc Pro" panose="020B0504020101020102" pitchFamily="34" charset="0"/>
              </a:rPr>
              <a:t>	Austria: 	3,8 </a:t>
            </a:r>
            <a:r>
              <a:rPr lang="de-AT" dirty="0" err="1">
                <a:latin typeface="DIN Offc Pro" panose="020B0504020101020102" pitchFamily="34" charset="0"/>
                <a:cs typeface="DIN Offc Pro" panose="020B0504020101020102" pitchFamily="34" charset="0"/>
              </a:rPr>
              <a:t>bn</a:t>
            </a:r>
            <a:r>
              <a:rPr lang="de-AT" dirty="0">
                <a:latin typeface="DIN Offc Pro" panose="020B0504020101020102" pitchFamily="34" charset="0"/>
                <a:cs typeface="DIN Offc Pro" panose="020B0504020101020102" pitchFamily="34" charset="0"/>
              </a:rPr>
              <a:t>, SK: 12. </a:t>
            </a:r>
            <a:r>
              <a:rPr lang="de-AT" dirty="0" err="1">
                <a:latin typeface="DIN Offc Pro" panose="020B0504020101020102" pitchFamily="34" charset="0"/>
                <a:cs typeface="DIN Offc Pro" panose="020B0504020101020102" pitchFamily="34" charset="0"/>
              </a:rPr>
              <a:t>place</a:t>
            </a:r>
            <a:endParaRPr lang="de-AT" dirty="0">
              <a:latin typeface="DIN Offc Pro" panose="020B0504020101020102" pitchFamily="34" charset="0"/>
              <a:cs typeface="DIN Offc Pro" panose="020B0504020101020102" pitchFamily="34" charset="0"/>
            </a:endParaRPr>
          </a:p>
          <a:p>
            <a:endParaRPr lang="de-AT" dirty="0">
              <a:latin typeface="DIN Offc Pro" panose="020B0504020101020102" pitchFamily="34" charset="0"/>
              <a:cs typeface="DIN Offc Pro" panose="020B0504020101020102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100DF84-5337-8CE2-3B6D-3D5FFE0AC8C5}"/>
              </a:ext>
            </a:extLst>
          </p:cNvPr>
          <p:cNvSpPr/>
          <p:nvPr/>
        </p:nvSpPr>
        <p:spPr>
          <a:xfrm flipH="1">
            <a:off x="6961931" y="1728498"/>
            <a:ext cx="64800" cy="201600"/>
          </a:xfrm>
          <a:prstGeom prst="rect">
            <a:avLst/>
          </a:prstGeom>
          <a:solidFill>
            <a:srgbClr val="E60000"/>
          </a:solidFill>
          <a:ln>
            <a:noFill/>
          </a:ln>
        </p:spPr>
        <p:style>
          <a:lnRef idx="2">
            <a:schemeClr val="accent1">
              <a:shade val="15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5DA8EC77-2A1C-D9C4-CF13-3CED97DCB014}"/>
              </a:ext>
            </a:extLst>
          </p:cNvPr>
          <p:cNvCxnSpPr>
            <a:cxnSpLocks/>
          </p:cNvCxnSpPr>
          <p:nvPr/>
        </p:nvCxnSpPr>
        <p:spPr>
          <a:xfrm>
            <a:off x="254000" y="104648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>
</file>

<file path=ppt/slides/slide3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9A80B21A-52A9-DFA6-B04C-7982A5ABA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4">
            <a:extLst>
              <a:ext uri="{FF2B5EF4-FFF2-40B4-BE49-F238E27FC236}">
                <a16:creationId xmlns:a16="http://schemas.microsoft.com/office/drawing/2014/main" id="{78249EB1-3D68-1B91-5DAD-8D7033955693}"/>
              </a:ext>
            </a:extLst>
          </p:cNvPr>
          <p:cNvSpPr txBox="1">
            <a:spLocks/>
          </p:cNvSpPr>
          <p:nvPr/>
        </p:nvSpPr>
        <p:spPr>
          <a:xfrm>
            <a:off x="715859" y="1871954"/>
            <a:ext cx="8761945" cy="3568734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%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180975" indent="-180975" algn="l" defTabSz="914400" rtl="0" eaLnBrk="1" latinLnBrk="0" hangingPunct="1">
              <a:lnSpc>
                <a:spcPct val="100%"/>
              </a:lnSpc>
              <a:spcBef>
                <a:spcPts val="600"/>
              </a:spcBef>
              <a:buClr>
                <a:srgbClr val="004669"/>
              </a:buClr>
              <a:buSzPct val="100%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lnSpc>
                <a:spcPct val="100%"/>
              </a:lnSpc>
              <a:spcBef>
                <a:spcPts val="600"/>
              </a:spcBef>
              <a:buClr>
                <a:srgbClr val="004669"/>
              </a:buClr>
              <a:buSzPct val="100%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540000" indent="-180975" algn="l" defTabSz="914400" rtl="0" eaLnBrk="1" latinLnBrk="0" hangingPunct="1">
              <a:lnSpc>
                <a:spcPct val="100%"/>
              </a:lnSpc>
              <a:spcBef>
                <a:spcPts val="600"/>
              </a:spcBef>
              <a:buClr>
                <a:srgbClr val="004669"/>
              </a:buClr>
              <a:buSzPct val="100%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00%"/>
              </a:lnSpc>
              <a:spcBef>
                <a:spcPts val="600"/>
              </a:spcBef>
              <a:buClr>
                <a:srgbClr val="004669"/>
              </a:buClr>
              <a:buSzPct val="100%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en-US" sz="2000" b="1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%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Life Sciences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%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ICT companies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%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Logistic  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%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Tourism</a:t>
            </a: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%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Sales and distribution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%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Business related services   </a:t>
            </a:r>
          </a:p>
          <a:p>
            <a:pPr marL="0" marR="0" lvl="0" indent="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en-US" sz="2000" b="1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en-US" sz="2000" b="0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en-US" sz="2000" b="1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en-US" sz="2000" b="0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en-US" sz="2000" b="0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%"/>
              </a:lnSpc>
              <a:spcBef>
                <a:spcPts val="0"/>
              </a:spcBef>
              <a:spcAft>
                <a:spcPts val="1800"/>
              </a:spcAft>
              <a:buClr>
                <a:srgbClr val="E6320F"/>
              </a:buClr>
              <a:buSzTx/>
              <a:buFont typeface="Arial" panose="020B0604020202020204" pitchFamily="34" charset="0"/>
              <a:buChar char="&gt;"/>
              <a:tabLst/>
              <a:defRPr/>
            </a:pPr>
            <a:endParaRPr kumimoji="0" lang="de-AT" sz="2000" b="1" i="0" u="none" strike="noStrike" kern="1200" cap="none" spc="0" normalizeH="0" baseline="0%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3FAA772-246C-C96B-2624-0D9DB714BA3A}"/>
              </a:ext>
            </a:extLst>
          </p:cNvPr>
          <p:cNvSpPr txBox="1">
            <a:spLocks/>
          </p:cNvSpPr>
          <p:nvPr/>
        </p:nvSpPr>
        <p:spPr>
          <a:xfrm>
            <a:off x="516000" y="456544"/>
            <a:ext cx="11160000" cy="106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2272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9pPr>
          </a:lstStyle>
          <a:p>
            <a:r>
              <a:rPr lang="en-GB" kern="0" dirty="0"/>
              <a:t>Slovakia in Austria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B51B548-5357-2CBD-2051-8FB32FA059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116" y="2800993"/>
            <a:ext cx="1541125" cy="51627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E745EB4-37C9-2129-BCE1-431DB21E02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90" y="3656321"/>
            <a:ext cx="1733149" cy="604444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7242130-415A-940A-8BFF-4585DCAC5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067" y="1953372"/>
            <a:ext cx="1859993" cy="8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EB370FA-0494-EF14-4CCC-94757F7515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9611" y="1953372"/>
            <a:ext cx="1579653" cy="747446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0845AFAC-1A0B-0128-2C01-8BBEFFED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815" y="2139098"/>
            <a:ext cx="2034605" cy="55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39F7E0F-4F89-74D7-06E2-8D28D6942A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96143" y="4392969"/>
            <a:ext cx="2218669" cy="352948"/>
          </a:xfrm>
          <a:prstGeom prst="rect">
            <a:avLst/>
          </a:prstGeom>
        </p:spPr>
      </p:pic>
      <p:pic>
        <p:nvPicPr>
          <p:cNvPr id="23" name="0.h755a4nizon" descr="logo">
            <a:extLst>
              <a:ext uri="{FF2B5EF4-FFF2-40B4-BE49-F238E27FC236}">
                <a16:creationId xmlns:a16="http://schemas.microsoft.com/office/drawing/2014/main" id="{A1C7FC5E-1B65-321A-47FE-E529B757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506" y="4280225"/>
            <a:ext cx="3742824" cy="5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%"/>
                <a:headEnd/>
                <a:tailEnd/>
              </a14:hiddenLine>
            </a:ext>
          </a:extLst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FC07900-669C-AD10-702B-6020BFEFDBF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4639" y="5065591"/>
            <a:ext cx="1793356" cy="36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67E5F1E5-3AD0-1A7D-E4A0-24815DE386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7449" y="3105863"/>
            <a:ext cx="1590897" cy="742116"/>
          </a:xfrm>
          <a:prstGeom prst="rect">
            <a:avLst/>
          </a:prstGeom>
        </p:spPr>
      </p:pic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93A401F6-4365-222E-E487-CCEF7863EBB6}"/>
              </a:ext>
            </a:extLst>
          </p:cNvPr>
          <p:cNvCxnSpPr>
            <a:cxnSpLocks/>
          </p:cNvCxnSpPr>
          <p:nvPr/>
        </p:nvCxnSpPr>
        <p:spPr>
          <a:xfrm>
            <a:off x="254000" y="104648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304063"/>
      </p:ext>
    </p:extLst>
  </p:cSld>
  <p:clrMapOvr>
    <a:masterClrMapping/>
  </p:clrMapOvr>
</p:sld>
</file>

<file path=ppt/slides/slide3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730606" y="406619"/>
            <a:ext cx="7258912" cy="639763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anchor="ctr"/>
          <a:lstStyle/>
          <a:p>
            <a:r>
              <a:rPr lang="en-GB" sz="3000" kern="0" dirty="0">
                <a:solidFill>
                  <a:srgbClr val="22727B"/>
                </a:solidFill>
                <a:latin typeface="+mj-lt"/>
                <a:ea typeface="+mj-ea"/>
                <a:cs typeface="+mj-cs"/>
              </a:rPr>
              <a:t>Austria in Slovakia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398" y="1309744"/>
            <a:ext cx="1313649" cy="875547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913" y="1356181"/>
            <a:ext cx="2215703" cy="633092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512" y="5884613"/>
            <a:ext cx="1967731" cy="707499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38" y="2751718"/>
            <a:ext cx="1581151" cy="723900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473" y="5152484"/>
            <a:ext cx="1439416" cy="979015"/>
          </a:xfrm>
          <a:prstGeom prst="rect">
            <a:avLst/>
          </a:prstGeom>
        </p:spPr>
      </p:pic>
      <p:pic>
        <p:nvPicPr>
          <p:cNvPr id="32" name="Grafik 3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961" y="4875955"/>
            <a:ext cx="1590675" cy="719139"/>
          </a:xfrm>
          <a:prstGeom prst="rect">
            <a:avLst/>
          </a:prstGeom>
        </p:spPr>
      </p:pic>
      <p:pic>
        <p:nvPicPr>
          <p:cNvPr id="33" name="Grafik 3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6400" y="5888769"/>
            <a:ext cx="1534329" cy="655659"/>
          </a:xfrm>
          <a:prstGeom prst="rect">
            <a:avLst/>
          </a:prstGeom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590" y="1356180"/>
            <a:ext cx="1731069" cy="954088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57" y="3682865"/>
            <a:ext cx="2432887" cy="851511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5722" y="3331496"/>
            <a:ext cx="2571929" cy="52057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785" y="1278230"/>
            <a:ext cx="1263511" cy="1263511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864" y="5641992"/>
            <a:ext cx="2153791" cy="607349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6195" y="3849418"/>
            <a:ext cx="889876" cy="1077448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029" y="2929647"/>
            <a:ext cx="1380927" cy="1225675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79" y="4523633"/>
            <a:ext cx="2165027" cy="759759"/>
          </a:xfrm>
          <a:prstGeom prst="rect">
            <a:avLst/>
          </a:prstGeom>
        </p:spPr>
      </p:pic>
      <p:pic>
        <p:nvPicPr>
          <p:cNvPr id="42" name="Grafik 4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707" y="2689969"/>
            <a:ext cx="1063667" cy="109735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797BE66-1057-D558-A494-5F332247FCFF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271" y="2753317"/>
            <a:ext cx="2523451" cy="63309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2F893C-C67C-0E59-4A73-80A723542DC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908" y="1733909"/>
            <a:ext cx="1210488" cy="121048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6ED018A-A55A-0489-3791-6CDFC24E7C5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1679" y="4252124"/>
            <a:ext cx="1818784" cy="142602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D22750-FCC9-0256-F4D4-4125ABDE6DB4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110" y="4815448"/>
            <a:ext cx="2301993" cy="535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377419-83F3-1981-5FFA-6FDA704D86B0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235" y="4015584"/>
            <a:ext cx="1590675" cy="795337"/>
          </a:xfrm>
          <a:prstGeom prst="rect">
            <a:avLst/>
          </a:prstGeom>
        </p:spPr>
      </p:pic>
      <p:cxnSp>
        <p:nvCxnSpPr>
          <p:cNvPr id="6" name="Rovná spojnica 5">
            <a:extLst>
              <a:ext uri="{FF2B5EF4-FFF2-40B4-BE49-F238E27FC236}">
                <a16:creationId xmlns:a16="http://schemas.microsoft.com/office/drawing/2014/main" id="{FC57C27A-B388-592E-2A26-C127A79D1B0A}"/>
              </a:ext>
            </a:extLst>
          </p:cNvPr>
          <p:cNvCxnSpPr>
            <a:cxnSpLocks/>
          </p:cNvCxnSpPr>
          <p:nvPr/>
        </p:nvCxnSpPr>
        <p:spPr>
          <a:xfrm>
            <a:off x="254000" y="104648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20161"/>
      </p:ext>
    </p:extLst>
  </p:cSld>
  <p:clrMapOvr>
    <a:masterClrMapping/>
  </p:clrMapOvr>
</p:sld>
</file>

<file path=ppt/slides/slide3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32FE5881-2982-D440-9457-965379877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70ACA-5CE6-A886-B5A0-6CDDABD33EC9}"/>
              </a:ext>
            </a:extLst>
          </p:cNvPr>
          <p:cNvSpPr txBox="1">
            <a:spLocks/>
          </p:cNvSpPr>
          <p:nvPr/>
        </p:nvSpPr>
        <p:spPr>
          <a:xfrm>
            <a:off x="516000" y="409330"/>
            <a:ext cx="11160000" cy="106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2272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9pPr>
          </a:lstStyle>
          <a:p>
            <a:r>
              <a:rPr lang="en-GB" kern="0" dirty="0"/>
              <a:t>ADVANTAGE AUSTRIA - The Internationalisation agency for the Austrian Economy</a:t>
            </a:r>
          </a:p>
        </p:txBody>
      </p:sp>
      <p:pic>
        <p:nvPicPr>
          <p:cNvPr id="4" name="Inhaltsplatzhalter 9" descr="p23.png">
            <a:extLst>
              <a:ext uri="{FF2B5EF4-FFF2-40B4-BE49-F238E27FC236}">
                <a16:creationId xmlns:a16="http://schemas.microsoft.com/office/drawing/2014/main" id="{5ADA076F-E6B6-5699-E694-D4CD8B354A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.037%" b="-2.037%"/>
          <a:stretch>
            <a:fillRect/>
          </a:stretch>
        </p:blipFill>
        <p:spPr bwMode="auto">
          <a:xfrm>
            <a:off x="426548" y="1710544"/>
            <a:ext cx="11160000" cy="414000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</p:pic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6F5A8C86-9093-A555-7FCD-77D31F8592E3}"/>
              </a:ext>
            </a:extLst>
          </p:cNvPr>
          <p:cNvCxnSpPr>
            <a:cxnSpLocks/>
          </p:cNvCxnSpPr>
          <p:nvPr/>
        </p:nvCxnSpPr>
        <p:spPr>
          <a:xfrm>
            <a:off x="254000" y="135128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46834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E9A82AA6-2946-A128-8786-5291E5B98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2D4BFFEB-5FC5-2EF5-2DEB-5836DDFB9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174" y="150726"/>
            <a:ext cx="10299560" cy="884254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de-DE" dirty="0">
                <a:ea typeface="Times New Roman"/>
                <a:cs typeface="Times New Roman"/>
              </a:rPr>
              <a:t>Begrüßung | </a:t>
            </a:r>
            <a:r>
              <a:rPr lang="sk-SK" i="1" dirty="0">
                <a:solidFill>
                  <a:srgbClr val="C00000"/>
                </a:solidFill>
                <a:latin typeface="Trebuchet MS" panose="020B0603020202020204" pitchFamily="34" charset="0"/>
              </a:rPr>
              <a:t>Privítanie</a:t>
            </a:r>
            <a:endParaRPr lang="de-DE" i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AAB131A-B3E6-A4B7-84A8-0396196F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1" y="1819154"/>
            <a:ext cx="10030976" cy="1138773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Ivana </a:t>
            </a:r>
            <a:r>
              <a:rPr kumimoji="0" lang="de-AT" sz="3200" b="1" i="0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Spírová</a:t>
            </a:r>
            <a:endParaRPr kumimoji="0" lang="de-DE" sz="2400" b="0" i="0" u="none" strike="noStrike" kern="1200" cap="none" spc="0" normalizeH="0" baseline="0%" noProof="0" dirty="0">
              <a:ln>
                <a:noFill/>
              </a:ln>
              <a:solidFill>
                <a:srgbClr val="FFFFFF">
                  <a:lumMod val="50%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200" b="0" i="0" u="none" strike="noStrike" kern="1200" cap="none" spc="0" normalizeH="0" baseline="0%" noProof="0" dirty="0">
                <a:ln>
                  <a:noFill/>
                </a:ln>
                <a:solidFill>
                  <a:srgbClr val="22727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Direktorin der Regionalkammer der SOPK Bratislava</a:t>
            </a:r>
          </a:p>
          <a:p>
            <a:pPr marL="457200" marR="0" lvl="0" indent="-457200" algn="l" defTabSz="914400" rtl="0" eaLnBrk="1" fontAlgn="auto" latinLnBrk="0" hangingPunct="0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2B09B2-B7BC-E51E-DBD1-562DEF04C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63" y="2150747"/>
            <a:ext cx="1735871" cy="807180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91C198A7-FA1A-53D1-D34B-2DE979FA5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0" y="3003436"/>
            <a:ext cx="10030976" cy="1477328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Egon </a:t>
            </a:r>
            <a:r>
              <a:rPr kumimoji="0" lang="de-AT" sz="3200" b="1" i="0" u="none" strike="noStrike" kern="1200" cap="none" spc="0" normalizeH="0" baseline="0%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Zorád</a:t>
            </a:r>
            <a:endParaRPr kumimoji="0" lang="de-DE" sz="2400" b="0" i="0" u="none" strike="noStrike" kern="1200" cap="none" spc="0" normalizeH="0" baseline="0%" noProof="0" dirty="0">
              <a:ln>
                <a:noFill/>
              </a:ln>
              <a:solidFill>
                <a:srgbClr val="FFFFFF">
                  <a:lumMod val="50%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200" b="0" i="0" u="none" strike="noStrike" kern="1200" cap="none" spc="0" normalizeH="0" baseline="0%" noProof="0" dirty="0">
                <a:ln>
                  <a:noFill/>
                </a:ln>
                <a:solidFill>
                  <a:srgbClr val="22727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Generaldirektor der slowakischen Agentur f. Investitions- und Handelsförderung</a:t>
            </a:r>
            <a:endParaRPr kumimoji="0" lang="en-GB" sz="1400" b="0" i="0" u="none" strike="noStrike" kern="1200" cap="none" spc="0" normalizeH="0" baseline="0%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03EA31F8-675C-A0DE-F7DB-E40F3CB05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20" y="3401183"/>
            <a:ext cx="2406171" cy="664688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5A97AE99-73BF-F4C8-9D15-4241DE1D6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30" y="4526273"/>
            <a:ext cx="10030976" cy="923330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1" i="0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Mária Berithová</a:t>
            </a:r>
            <a:endParaRPr lang="sk-SK" sz="2400" dirty="0">
              <a:solidFill>
                <a:srgbClr val="FFFFFF">
                  <a:lumMod val="50%"/>
                </a:srgbClr>
              </a:solidFill>
              <a:latin typeface="Trebuchet MS" panose="020B06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2200" b="0" i="0" u="none" strike="noStrike" kern="1200" cap="none" spc="0" normalizeH="0" baseline="0%" noProof="0" dirty="0">
                <a:ln>
                  <a:noFill/>
                </a:ln>
                <a:solidFill>
                  <a:srgbClr val="22727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Präsidentin der Slowakisch-Österreichischen Handelskammer </a:t>
            </a:r>
            <a:endParaRPr kumimoji="0" lang="de-AT" sz="2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7" name="image5.png">
            <a:extLst>
              <a:ext uri="{FF2B5EF4-FFF2-40B4-BE49-F238E27FC236}">
                <a16:creationId xmlns:a16="http://schemas.microsoft.com/office/drawing/2014/main" id="{C32CFAD9-5C5D-ADA9-0AF4-14C08B01EE51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60878" y="4531526"/>
            <a:ext cx="3229522" cy="784988"/>
          </a:xfrm>
          <a:prstGeom prst="rect">
            <a:avLst/>
          </a:prstGeom>
          <a:ln/>
        </p:spPr>
      </p:pic>
      <p:cxnSp>
        <p:nvCxnSpPr>
          <p:cNvPr id="8" name="Rovná spojnica 7">
            <a:extLst>
              <a:ext uri="{FF2B5EF4-FFF2-40B4-BE49-F238E27FC236}">
                <a16:creationId xmlns:a16="http://schemas.microsoft.com/office/drawing/2014/main" id="{870B908A-E9A8-AD6E-2180-04C340AC921B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ok 8">
            <a:extLst>
              <a:ext uri="{FF2B5EF4-FFF2-40B4-BE49-F238E27FC236}">
                <a16:creationId xmlns:a16="http://schemas.microsoft.com/office/drawing/2014/main" id="{0DC932F8-1735-C8B9-674C-5BA747A934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5532592"/>
            <a:ext cx="11490960" cy="1321395"/>
          </a:xfrm>
          <a:prstGeom prst="rect">
            <a:avLst/>
          </a:prstGeom>
        </p:spPr>
      </p:pic>
      <p:cxnSp>
        <p:nvCxnSpPr>
          <p:cNvPr id="10" name="Straight Connector 11">
            <a:extLst>
              <a:ext uri="{FF2B5EF4-FFF2-40B4-BE49-F238E27FC236}">
                <a16:creationId xmlns:a16="http://schemas.microsoft.com/office/drawing/2014/main" id="{D4C64F23-A09D-1DB6-98E5-F7EF3C5F4A2F}"/>
              </a:ext>
            </a:extLst>
          </p:cNvPr>
          <p:cNvCxnSpPr>
            <a:cxnSpLocks/>
          </p:cNvCxnSpPr>
          <p:nvPr/>
        </p:nvCxnSpPr>
        <p:spPr>
          <a:xfrm>
            <a:off x="0" y="5663987"/>
            <a:ext cx="12192000" cy="0"/>
          </a:xfrm>
          <a:prstGeom prst="line">
            <a:avLst/>
          </a:prstGeom>
          <a:ln w="28575">
            <a:solidFill>
              <a:srgbClr val="00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25" descr="Ein Bild, das Text, Grafiken, Schrift, Grafikdesign enthält.&#10;&#10;Automatisch generierte Beschreibung">
            <a:extLst>
              <a:ext uri="{FF2B5EF4-FFF2-40B4-BE49-F238E27FC236}">
                <a16:creationId xmlns:a16="http://schemas.microsoft.com/office/drawing/2014/main" id="{8A470ABD-F069-8F47-6583-7BFEC1B695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268" y="5156044"/>
            <a:ext cx="442246" cy="44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65494"/>
      </p:ext>
    </p:extLst>
  </p:cSld>
  <p:clrMapOvr>
    <a:masterClrMapping/>
  </p:clrMapOvr>
</p:sld>
</file>

<file path=ppt/slides/slide4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3527A2E9-573C-4053-4DEC-A8F47426F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E5AE3-8CB1-B6BE-00E2-A0849A06A161}"/>
              </a:ext>
            </a:extLst>
          </p:cNvPr>
          <p:cNvSpPr txBox="1">
            <a:spLocks/>
          </p:cNvSpPr>
          <p:nvPr/>
        </p:nvSpPr>
        <p:spPr>
          <a:xfrm>
            <a:off x="516000" y="409330"/>
            <a:ext cx="11160000" cy="106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2272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9pPr>
          </a:lstStyle>
          <a:p>
            <a:endParaRPr lang="en-GB" kern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8910F7E-CC07-AE05-77FB-BC2F8182E710}"/>
              </a:ext>
            </a:extLst>
          </p:cNvPr>
          <p:cNvSpPr txBox="1"/>
          <p:nvPr/>
        </p:nvSpPr>
        <p:spPr>
          <a:xfrm>
            <a:off x="304244" y="357355"/>
            <a:ext cx="9022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 kern="0" dirty="0">
                <a:solidFill>
                  <a:srgbClr val="22727B"/>
                </a:solidFill>
                <a:latin typeface="+mj-lt"/>
                <a:ea typeface="+mj-ea"/>
                <a:cs typeface="+mj-cs"/>
              </a:rPr>
              <a:t>Updates </a:t>
            </a:r>
            <a:r>
              <a:rPr lang="de-AT" sz="3000" kern="0" dirty="0" err="1">
                <a:solidFill>
                  <a:srgbClr val="22727B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de-AT" sz="3000" kern="0" dirty="0">
                <a:solidFill>
                  <a:srgbClr val="22727B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AT" sz="3000" kern="0" dirty="0" err="1">
                <a:solidFill>
                  <a:srgbClr val="22727B"/>
                </a:solidFill>
                <a:latin typeface="+mj-lt"/>
                <a:ea typeface="+mj-ea"/>
                <a:cs typeface="+mj-cs"/>
              </a:rPr>
              <a:t>us</a:t>
            </a:r>
            <a:r>
              <a:rPr lang="de-AT" sz="3000" kern="0" dirty="0">
                <a:solidFill>
                  <a:srgbClr val="22727B"/>
                </a:solidFill>
                <a:latin typeface="+mj-lt"/>
                <a:ea typeface="+mj-ea"/>
                <a:cs typeface="+mj-cs"/>
              </a:rPr>
              <a:t>: </a:t>
            </a:r>
            <a:r>
              <a:rPr lang="de-AT" sz="3200" u="sng" dirty="0">
                <a:solidFill>
                  <a:srgbClr val="E6141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www.advantageaustria.sk</a:t>
            </a:r>
            <a:r>
              <a:rPr lang="de-AT" sz="3200" u="sng" dirty="0">
                <a:solidFill>
                  <a:srgbClr val="E61414"/>
                </a:solidFill>
              </a:rPr>
              <a:t> 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15F030F-5930-AD2C-2618-266E44C6F1B5}"/>
              </a:ext>
            </a:extLst>
          </p:cNvPr>
          <p:cNvGrpSpPr/>
          <p:nvPr/>
        </p:nvGrpSpPr>
        <p:grpSpPr>
          <a:xfrm>
            <a:off x="108240" y="1356939"/>
            <a:ext cx="12060741" cy="5425289"/>
            <a:chOff x="108240" y="1356939"/>
            <a:chExt cx="12060741" cy="54252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35883CC-F24C-5862-C02D-8BBA6157D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76525" y="1356939"/>
              <a:ext cx="9492456" cy="5425289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4B45D7A-760B-8352-48D6-88496124F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8240" y="1380274"/>
              <a:ext cx="2568285" cy="5401954"/>
            </a:xfrm>
            <a:prstGeom prst="rect">
              <a:avLst/>
            </a:prstGeom>
          </p:spPr>
        </p:pic>
      </p:grpSp>
      <p:cxnSp>
        <p:nvCxnSpPr>
          <p:cNvPr id="3" name="Rovná spojnica 2">
            <a:extLst>
              <a:ext uri="{FF2B5EF4-FFF2-40B4-BE49-F238E27FC236}">
                <a16:creationId xmlns:a16="http://schemas.microsoft.com/office/drawing/2014/main" id="{8E37FD60-E035-6EE9-C26D-B91500656AF5}"/>
              </a:ext>
            </a:extLst>
          </p:cNvPr>
          <p:cNvCxnSpPr>
            <a:cxnSpLocks/>
          </p:cNvCxnSpPr>
          <p:nvPr/>
        </p:nvCxnSpPr>
        <p:spPr>
          <a:xfrm>
            <a:off x="254000" y="104648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92117"/>
      </p:ext>
    </p:extLst>
  </p:cSld>
  <p:clrMapOvr>
    <a:masterClrMapping/>
  </p:clrMapOvr>
</p:sld>
</file>

<file path=ppt/slides/slide4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>
          <a:extLst>
            <a:ext uri="{FF2B5EF4-FFF2-40B4-BE49-F238E27FC236}">
              <a16:creationId xmlns:a16="http://schemas.microsoft.com/office/drawing/2014/main" id="{EEBEB6E5-FF74-DA30-6D58-16CE06FF3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A1A06-8C2B-5257-85C7-76CBEA7CECBA}"/>
              </a:ext>
            </a:extLst>
          </p:cNvPr>
          <p:cNvSpPr txBox="1">
            <a:spLocks/>
          </p:cNvSpPr>
          <p:nvPr/>
        </p:nvSpPr>
        <p:spPr>
          <a:xfrm>
            <a:off x="516000" y="531526"/>
            <a:ext cx="11160000" cy="1065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22727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2pPr>
            <a:lvl3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3pPr>
            <a:lvl4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4pPr>
            <a:lvl5pPr algn="l" rtl="0" eaLnBrk="0" fontAlgn="base" hangingPunct="0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lnSpc>
                <a:spcPct val="80%"/>
              </a:lnSpc>
              <a:spcBef>
                <a:spcPct val="0%"/>
              </a:spcBef>
              <a:spcAft>
                <a:spcPct val="0%"/>
              </a:spcAft>
              <a:defRPr sz="3000">
                <a:solidFill>
                  <a:srgbClr val="4C5D68"/>
                </a:solidFill>
                <a:latin typeface="Trebuchet MS" pitchFamily="34" charset="0"/>
              </a:defRPr>
            </a:lvl9pPr>
          </a:lstStyle>
          <a:p>
            <a:r>
              <a:rPr lang="en-GB" kern="0" dirty="0"/>
              <a:t>ADVANTAGE AUSTRIA Bratislava</a:t>
            </a:r>
          </a:p>
        </p:txBody>
      </p:sp>
      <p:pic>
        <p:nvPicPr>
          <p:cNvPr id="3" name="Obrázok 7" descr="Obrázok, na ktorom je ošatenie, nebo, osoba, exteriér&#10;&#10;Obsah vygenerovaný pomocou AI môže byť nesprávny.">
            <a:extLst>
              <a:ext uri="{FF2B5EF4-FFF2-40B4-BE49-F238E27FC236}">
                <a16:creationId xmlns:a16="http://schemas.microsoft.com/office/drawing/2014/main" id="{96A3FF83-EC2C-5E3C-518A-312A2132D5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66015" y="1648973"/>
            <a:ext cx="9825985" cy="5192829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2A2E510-86EA-10CF-5B07-ABFC9AD78D77}"/>
              </a:ext>
            </a:extLst>
          </p:cNvPr>
          <p:cNvGrpSpPr/>
          <p:nvPr/>
        </p:nvGrpSpPr>
        <p:grpSpPr>
          <a:xfrm>
            <a:off x="95669" y="1534674"/>
            <a:ext cx="2270346" cy="3674353"/>
            <a:chOff x="9836436" y="1558313"/>
            <a:chExt cx="2270346" cy="3674353"/>
          </a:xfrm>
        </p:grpSpPr>
        <p:pic>
          <p:nvPicPr>
            <p:cNvPr id="4" name="Obrázok 10" descr="Obrázok, na ktorom je vzor, štvorec, pixel&#10;&#10;Obsah vygenerovaný pomocou AI môže byť nesprávny.">
              <a:extLst>
                <a:ext uri="{FF2B5EF4-FFF2-40B4-BE49-F238E27FC236}">
                  <a16:creationId xmlns:a16="http://schemas.microsoft.com/office/drawing/2014/main" id="{1A02D9E2-985D-62BB-F12A-5F9BFC1D8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436" y="2399985"/>
              <a:ext cx="2270346" cy="2270346"/>
            </a:xfrm>
            <a:prstGeom prst="rect">
              <a:avLst/>
            </a:prstGeom>
          </p:spPr>
        </p:pic>
        <p:sp>
          <p:nvSpPr>
            <p:cNvPr id="7" name="BlokTextu 9">
              <a:extLst>
                <a:ext uri="{FF2B5EF4-FFF2-40B4-BE49-F238E27FC236}">
                  <a16:creationId xmlns:a16="http://schemas.microsoft.com/office/drawing/2014/main" id="{B6DC36E1-2297-FE0F-190E-66F0E2F24259}"/>
                </a:ext>
              </a:extLst>
            </p:cNvPr>
            <p:cNvSpPr txBox="1"/>
            <p:nvPr/>
          </p:nvSpPr>
          <p:spPr>
            <a:xfrm>
              <a:off x="9836436" y="1558313"/>
              <a:ext cx="2034540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DIN Offc Pro" panose="020B0504020101020102" pitchFamily="34" charset="0"/>
                  <a:cs typeface="DIN Offc Pro" panose="020B0504020101020102" pitchFamily="34" charset="0"/>
                </a:rPr>
                <a:t>Follow our activities on LinkedIn</a:t>
              </a:r>
              <a:endParaRPr lang="de-AT" dirty="0">
                <a:latin typeface="DIN Offc Pro" panose="020B0504020101020102" pitchFamily="34" charset="0"/>
                <a:cs typeface="DIN Offc Pro" panose="020B0504020101020102" pitchFamily="34" charset="0"/>
              </a:endParaRPr>
            </a:p>
          </p:txBody>
        </p:sp>
        <p:pic>
          <p:nvPicPr>
            <p:cNvPr id="8" name="Obrázok 4" descr="Obrázok, na ktorom je text, písmo, grafika, grafický dizajn&#10;&#10;Obsah vygenerovaný pomocou AI môže byť nesprávny.">
              <a:extLst>
                <a:ext uri="{FF2B5EF4-FFF2-40B4-BE49-F238E27FC236}">
                  <a16:creationId xmlns:a16="http://schemas.microsoft.com/office/drawing/2014/main" id="{DF2D3111-BE08-0C0E-A763-E328F4217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36436" y="4774026"/>
              <a:ext cx="2124754" cy="458640"/>
            </a:xfrm>
            <a:prstGeom prst="rect">
              <a:avLst/>
            </a:prstGeom>
          </p:spPr>
        </p:pic>
      </p:grpSp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15A048C2-8620-93F4-0AD4-6116F0371705}"/>
              </a:ext>
            </a:extLst>
          </p:cNvPr>
          <p:cNvCxnSpPr>
            <a:cxnSpLocks/>
          </p:cNvCxnSpPr>
          <p:nvPr/>
        </p:nvCxnSpPr>
        <p:spPr>
          <a:xfrm>
            <a:off x="254000" y="104648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52804"/>
      </p:ext>
    </p:extLst>
  </p:cSld>
  <p:clrMapOvr>
    <a:masterClrMapping/>
  </p:clrMapOvr>
</p:sld>
</file>

<file path=ppt/slides/slide4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478624-14BF-7B09-540A-7FFCFEC2DA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.92%"/>
          <a:stretch/>
        </p:blipFill>
        <p:spPr>
          <a:xfrm>
            <a:off x="0" y="1240586"/>
            <a:ext cx="12192000" cy="5617414"/>
          </a:xfrm>
          <a:prstGeom prst="rect">
            <a:avLst/>
          </a:prstGeom>
        </p:spPr>
      </p:pic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834013" y="188914"/>
            <a:ext cx="11083332" cy="944943"/>
          </a:xfrm>
        </p:spPr>
        <p:txBody>
          <a:bodyPr>
            <a:normAutofit fontScale="90%"/>
          </a:bodyPr>
          <a:lstStyle/>
          <a:p>
            <a:pPr>
              <a:spcAft>
                <a:spcPts val="0"/>
              </a:spcAft>
              <a:defRPr/>
            </a:pPr>
            <a:r>
              <a:rPr lang="de-AT" dirty="0">
                <a:ea typeface="Times New Roman"/>
                <a:cs typeface="Times New Roman"/>
              </a:rPr>
              <a:t>B2B Gespräche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i="1" dirty="0">
                <a:solidFill>
                  <a:srgbClr val="C00000"/>
                </a:solidFill>
                <a:ea typeface="Times New Roman"/>
                <a:cs typeface="Times New Roman"/>
              </a:rPr>
              <a:t>B2B rozhovory</a:t>
            </a:r>
            <a:endParaRPr lang="de-AT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1034" y="5368289"/>
            <a:ext cx="748246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%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%" noProof="0" dirty="0">
                <a:ln>
                  <a:noFill/>
                </a:ln>
                <a:solidFill>
                  <a:srgbClr val="22727B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Viel Erfolg beim Netzwerken!</a:t>
            </a:r>
          </a:p>
          <a:p>
            <a:pPr marL="0" marR="0" lvl="0" indent="0" algn="ctr" defTabSz="914400" rtl="0" eaLnBrk="1" fontAlgn="auto" latinLnBrk="0" hangingPunct="1">
              <a:lnSpc>
                <a:spcPct val="100%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Veľa úspechov pri vytváraní vzťahov</a:t>
            </a:r>
            <a:r>
              <a:rPr kumimoji="0" lang="de-AT" sz="3200" b="0" i="1" u="none" strike="noStrike" kern="1200" cap="none" spc="0" normalizeH="0" baseline="0%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!</a:t>
            </a:r>
            <a:endParaRPr kumimoji="0" lang="de-DE" sz="3200" b="0" i="1" u="none" strike="noStrike" kern="1200" cap="none" spc="0" normalizeH="0" baseline="0%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894" y="1448820"/>
            <a:ext cx="2353106" cy="1213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%"/>
              </a:prstClr>
            </a:outerShdw>
          </a:effectLst>
        </p:spPr>
      </p:pic>
      <p:pic>
        <p:nvPicPr>
          <p:cNvPr id="2" name="Grafik 1" descr="Ein Bild, das Text, Silhouette enthält.&#10;&#10;Automatisch generierte Beschreibung">
            <a:extLst>
              <a:ext uri="{FF2B5EF4-FFF2-40B4-BE49-F238E27FC236}">
                <a16:creationId xmlns:a16="http://schemas.microsoft.com/office/drawing/2014/main" id="{2A04BE66-5138-D344-0130-C5AF8E0E86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3058"/>
            <a:ext cx="2564841" cy="256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20031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105319" y="118430"/>
            <a:ext cx="10128739" cy="936648"/>
          </a:xfrm>
        </p:spPr>
        <p:txBody>
          <a:bodyPr>
            <a:normAutofit fontScale="90%"/>
          </a:bodyPr>
          <a:lstStyle/>
          <a:p>
            <a:pPr>
              <a:spcAft>
                <a:spcPts val="0"/>
              </a:spcAft>
              <a:defRPr/>
            </a:pPr>
            <a:r>
              <a:rPr lang="de-AT" dirty="0">
                <a:ea typeface="Times New Roman"/>
                <a:cs typeface="Times New Roman"/>
              </a:rPr>
              <a:t>Imagefilm Sales Agents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i="1" dirty="0">
                <a:solidFill>
                  <a:srgbClr val="C00000"/>
                </a:solidFill>
                <a:ea typeface="Times New Roman"/>
                <a:cs typeface="Times New Roman"/>
              </a:rPr>
              <a:t>Predstavenie obchodných zástupcov</a:t>
            </a:r>
            <a:endParaRPr lang="de-DE" i="1" dirty="0">
              <a:solidFill>
                <a:srgbClr val="C00000"/>
              </a:solidFill>
              <a:ea typeface="Times New Roman"/>
              <a:cs typeface="Times New Roman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05319" y="2080579"/>
            <a:ext cx="10000831" cy="2431435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Robert M. Hieger</a:t>
            </a:r>
          </a:p>
          <a:p>
            <a:pPr algn="ctr"/>
            <a:endParaRPr lang="cs-CZ" sz="2400" dirty="0">
              <a:latin typeface="Trebuchet MS" panose="020B0603020202020204" pitchFamily="34" charset="0"/>
            </a:endParaRPr>
          </a:p>
          <a:p>
            <a:pPr algn="ctr"/>
            <a:r>
              <a:rPr lang="de-DE" sz="2200" dirty="0">
                <a:solidFill>
                  <a:srgbClr val="22727B"/>
                </a:solidFill>
                <a:latin typeface="Trebuchet MS" panose="020B0603020202020204" pitchFamily="34" charset="0"/>
              </a:rPr>
              <a:t>Bundesobmann der Sales Agents in Österreich</a:t>
            </a:r>
          </a:p>
          <a:p>
            <a:pPr algn="ctr"/>
            <a:endParaRPr lang="de-AT" sz="10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Federálny predseda obchodných zástupcov v Rakúsku</a:t>
            </a:r>
            <a:endParaRPr lang="cs-CZ" sz="22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</a:endParaRPr>
          </a:p>
          <a:p>
            <a:endParaRPr lang="de-DE" sz="1400" i="1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endParaRPr lang="de-DE" sz="1400" dirty="0">
              <a:latin typeface="+mj-lt"/>
              <a:ea typeface="Times New Roman"/>
              <a:cs typeface="Times New Roman"/>
            </a:endParaRPr>
          </a:p>
          <a:p>
            <a:pPr marL="457200" indent="-457200" hangingPunct="0">
              <a:spcAft>
                <a:spcPts val="0"/>
              </a:spcAft>
              <a:defRPr/>
            </a:pPr>
            <a:r>
              <a:rPr lang="de-DE" sz="1400" dirty="0">
                <a:latin typeface="+mj-lt"/>
                <a:ea typeface="Times New Roman"/>
                <a:cs typeface="Times New Roman"/>
              </a:rPr>
              <a:t>	</a:t>
            </a:r>
            <a:r>
              <a:rPr lang="de-DE" sz="1400" dirty="0">
                <a:latin typeface="+mj-lt"/>
              </a:rPr>
              <a:t> </a:t>
            </a:r>
            <a:r>
              <a:rPr lang="en-GB" sz="1400" dirty="0">
                <a:latin typeface="+mj-lt"/>
              </a:rPr>
              <a:t>	</a:t>
            </a:r>
          </a:p>
        </p:txBody>
      </p:sp>
      <p:pic>
        <p:nvPicPr>
          <p:cNvPr id="9" name="Grafik 8">
            <a:hlinkClick r:id="rId3" action="ppaction://hlinkfile"/>
            <a:extLst>
              <a:ext uri="{FF2B5EF4-FFF2-40B4-BE49-F238E27FC236}">
                <a16:creationId xmlns:a16="http://schemas.microsoft.com/office/drawing/2014/main" id="{CB611191-65C4-CCA1-2272-0638A950A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2392" y="4246787"/>
            <a:ext cx="4549583" cy="2611213"/>
          </a:xfrm>
          <a:prstGeom prst="rect">
            <a:avLst/>
          </a:prstGeom>
        </p:spPr>
      </p:pic>
      <p:cxnSp>
        <p:nvCxnSpPr>
          <p:cNvPr id="2" name="Rovná spojnica 1">
            <a:extLst>
              <a:ext uri="{FF2B5EF4-FFF2-40B4-BE49-F238E27FC236}">
                <a16:creationId xmlns:a16="http://schemas.microsoft.com/office/drawing/2014/main" id="{F7355B72-A815-C42C-1267-381CD170AC40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468658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125" y="188914"/>
            <a:ext cx="10369108" cy="936625"/>
          </a:xfrm>
        </p:spPr>
        <p:txBody>
          <a:bodyPr>
            <a:normAutofit fontScale="90%"/>
          </a:bodyPr>
          <a:lstStyle/>
          <a:p>
            <a:r>
              <a:rPr lang="de-AT" dirty="0">
                <a:ea typeface="Times New Roman"/>
                <a:cs typeface="Times New Roman"/>
              </a:rPr>
              <a:t>Bilaterale Wirtschaftsbeziehungen</a:t>
            </a:r>
            <a:br>
              <a:rPr lang="de-AT" dirty="0">
                <a:ea typeface="Times New Roman"/>
                <a:cs typeface="Times New Roman"/>
              </a:rPr>
            </a:br>
            <a:r>
              <a:rPr lang="sk-SK" i="1" dirty="0">
                <a:solidFill>
                  <a:srgbClr val="C00000"/>
                </a:solidFill>
                <a:latin typeface="Trebuchet MS" panose="020B0603020202020204" pitchFamily="34" charset="0"/>
              </a:rPr>
              <a:t>Bilaterálne ekonomické vzťahy</a:t>
            </a:r>
            <a:endParaRPr lang="de-AT" i="1" dirty="0">
              <a:solidFill>
                <a:srgbClr val="C0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2053833"/>
            <a:ext cx="12192000" cy="2400657"/>
          </a:xfrm>
          <a:prstGeom prst="rect">
            <a:avLst/>
          </a:prstGeom>
          <a:noFill/>
          <a:ln w="9525">
            <a:noFill/>
            <a:miter lim="800%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de-AT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Adriána</a:t>
            </a:r>
            <a:r>
              <a:rPr lang="de-AT" sz="3200" b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de-AT" sz="3200" b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Dubeňová</a:t>
            </a:r>
            <a:endParaRPr lang="de-AT" sz="3200" dirty="0">
              <a:solidFill>
                <a:schemeClr val="bg1">
                  <a:lumMod val="50%"/>
                </a:schemeClr>
              </a:solidFill>
              <a:latin typeface="Trebuchet MS" panose="020B0603020202020204" pitchFamily="34" charset="0"/>
            </a:endParaRPr>
          </a:p>
          <a:p>
            <a:pPr algn="ctr"/>
            <a:endParaRPr lang="de-DE" sz="2400" dirty="0">
              <a:latin typeface="Trebuchet MS" panose="020B0603020202020204" pitchFamily="34" charset="0"/>
            </a:endParaRPr>
          </a:p>
          <a:p>
            <a:pPr algn="ctr"/>
            <a:r>
              <a:rPr lang="de-DE" sz="2200" dirty="0">
                <a:solidFill>
                  <a:srgbClr val="22727B"/>
                </a:solidFill>
                <a:latin typeface="Trebuchet MS" panose="020B0603020202020204" pitchFamily="34" charset="0"/>
              </a:rPr>
              <a:t>Botschaftssekretärin, Handels- und Wirtschaftsangelegenheiten</a:t>
            </a:r>
          </a:p>
          <a:p>
            <a:pPr algn="ctr"/>
            <a:endParaRPr lang="de-DE" sz="1000" i="1" dirty="0">
              <a:latin typeface="Trebuchet MS" panose="020B0603020202020204" pitchFamily="34" charset="0"/>
            </a:endParaRPr>
          </a:p>
          <a:p>
            <a:pPr algn="ctr"/>
            <a:r>
              <a:rPr lang="sk-SK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ekonomická diplomatka</a:t>
            </a:r>
          </a:p>
          <a:p>
            <a:pPr algn="ctr"/>
            <a:r>
              <a:rPr lang="sk-SK" sz="2200" i="1" dirty="0">
                <a:solidFill>
                  <a:srgbClr val="C00000"/>
                </a:solidFill>
                <a:latin typeface="Trebuchet MS" panose="020B0603020202020204" pitchFamily="34" charset="0"/>
              </a:rPr>
              <a:t>Veľvyslanectvo Slovenskej Republiky vo Viedni</a:t>
            </a:r>
            <a:endParaRPr lang="de-DE" sz="2200" i="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endParaRPr lang="de-DE" i="1" dirty="0">
              <a:solidFill>
                <a:srgbClr val="C00000"/>
              </a:solidFill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613876-5A10-FDA4-6D3E-055BE190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62" y="4859699"/>
            <a:ext cx="3352799" cy="65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Rovná spojnica 3">
            <a:extLst>
              <a:ext uri="{FF2B5EF4-FFF2-40B4-BE49-F238E27FC236}">
                <a16:creationId xmlns:a16="http://schemas.microsoft.com/office/drawing/2014/main" id="{1161FC65-BE5A-746B-D7DC-08E57F3B2072}"/>
              </a:ext>
            </a:extLst>
          </p:cNvPr>
          <p:cNvCxnSpPr>
            <a:cxnSpLocks/>
          </p:cNvCxnSpPr>
          <p:nvPr/>
        </p:nvCxnSpPr>
        <p:spPr>
          <a:xfrm>
            <a:off x="152400" y="1178560"/>
            <a:ext cx="1193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827812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03866" y="3168244"/>
            <a:ext cx="9674362" cy="1013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75"/>
              </a:lnSpc>
            </a:pPr>
            <a:r>
              <a:rPr lang="sk-SK" sz="2933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KOOPERAČNÁ BURZA / KOOPERATIONSBÖRSE </a:t>
            </a:r>
          </a:p>
          <a:p>
            <a:pPr algn="ctr">
              <a:lnSpc>
                <a:spcPts val="4075"/>
              </a:lnSpc>
            </a:pPr>
            <a:endParaRPr lang="en-US" sz="32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753533" y="2705167"/>
            <a:ext cx="2057400" cy="1447666"/>
            <a:chOff x="0" y="0"/>
            <a:chExt cx="812800" cy="57191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200401" y="3784600"/>
            <a:ext cx="5684551" cy="5243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1"/>
              </a:lnSpc>
              <a:spcBef>
                <a:spcPct val="0%"/>
              </a:spcBef>
            </a:pPr>
            <a:r>
              <a:rPr lang="en-US" sz="16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Bratislava, </a:t>
            </a:r>
            <a:r>
              <a:rPr lang="sk-SK" sz="16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18. marec </a:t>
            </a:r>
            <a:r>
              <a:rPr lang="en-US" sz="16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202</a:t>
            </a:r>
            <a:r>
              <a:rPr lang="sk-SK" sz="1600" dirty="0">
                <a:solidFill>
                  <a:srgbClr val="303642"/>
                </a:solidFill>
                <a:latin typeface="Poppins"/>
                <a:ea typeface="Poppins"/>
                <a:cs typeface="Poppins"/>
                <a:sym typeface="Poppins"/>
              </a:rPr>
              <a:t>6</a:t>
            </a:r>
            <a:endParaRPr lang="en-US" sz="1600" dirty="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71"/>
              </a:lnSpc>
              <a:spcBef>
                <a:spcPct val="0%"/>
              </a:spcBef>
            </a:pPr>
            <a:endParaRPr lang="en-US" sz="1479" dirty="0">
              <a:solidFill>
                <a:srgbClr val="3036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978229" y="2705167"/>
            <a:ext cx="2057400" cy="1447666"/>
            <a:chOff x="0" y="0"/>
            <a:chExt cx="812800" cy="57191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</p:spTree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657600" y="269648"/>
            <a:ext cx="7695508" cy="4681476"/>
            <a:chOff x="0" y="0"/>
            <a:chExt cx="3129453" cy="20385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9453" cy="2038510"/>
            </a:xfrm>
            <a:custGeom>
              <a:avLst/>
              <a:gdLst/>
              <a:ahLst/>
              <a:cxnLst/>
              <a:rect l="l" t="t" r="r" b="b"/>
              <a:pathLst>
                <a:path w="3129453" h="2038510">
                  <a:moveTo>
                    <a:pt x="33230" y="0"/>
                  </a:moveTo>
                  <a:lnTo>
                    <a:pt x="3096224" y="0"/>
                  </a:lnTo>
                  <a:cubicBezTo>
                    <a:pt x="3114576" y="0"/>
                    <a:pt x="3129453" y="14877"/>
                    <a:pt x="3129453" y="33230"/>
                  </a:cubicBezTo>
                  <a:lnTo>
                    <a:pt x="3129453" y="2005280"/>
                  </a:lnTo>
                  <a:cubicBezTo>
                    <a:pt x="3129453" y="2014093"/>
                    <a:pt x="3125952" y="2022545"/>
                    <a:pt x="3119720" y="2028777"/>
                  </a:cubicBezTo>
                  <a:cubicBezTo>
                    <a:pt x="3113489" y="2035009"/>
                    <a:pt x="3105037" y="2038510"/>
                    <a:pt x="3096224" y="2038510"/>
                  </a:cubicBezTo>
                  <a:lnTo>
                    <a:pt x="33230" y="2038510"/>
                  </a:lnTo>
                  <a:cubicBezTo>
                    <a:pt x="24417" y="2038510"/>
                    <a:pt x="15964" y="2035009"/>
                    <a:pt x="9733" y="2028777"/>
                  </a:cubicBezTo>
                  <a:cubicBezTo>
                    <a:pt x="3501" y="2022545"/>
                    <a:pt x="0" y="2014093"/>
                    <a:pt x="0" y="2005280"/>
                  </a:cubicBezTo>
                  <a:lnTo>
                    <a:pt x="0" y="33230"/>
                  </a:lnTo>
                  <a:cubicBezTo>
                    <a:pt x="0" y="24417"/>
                    <a:pt x="3501" y="15964"/>
                    <a:pt x="9733" y="9733"/>
                  </a:cubicBezTo>
                  <a:cubicBezTo>
                    <a:pt x="15964" y="3501"/>
                    <a:pt x="24417" y="0"/>
                    <a:pt x="3323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4AAD"/>
              </a:solidFill>
              <a:prstDash val="solid"/>
              <a:round/>
            </a:ln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3129453" cy="208613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  <a:p>
              <a:pPr algn="ctr">
                <a:lnSpc>
                  <a:spcPts val="1773"/>
                </a:lnSpc>
              </a:pPr>
              <a:endParaRPr sz="1200"/>
            </a:p>
            <a:p>
              <a:pPr algn="ctr">
                <a:lnSpc>
                  <a:spcPts val="1773"/>
                </a:lnSpc>
              </a:pPr>
              <a:endParaRPr sz="1200"/>
            </a:p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9934" y="976051"/>
            <a:ext cx="3372548" cy="375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41"/>
              </a:lnSpc>
            </a:pPr>
            <a:r>
              <a:rPr lang="en-US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ZAMERANIE EKONOMICKEJ DIPLOMACIE</a:t>
            </a: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 </a:t>
            </a:r>
          </a:p>
          <a:p>
            <a:pPr>
              <a:lnSpc>
                <a:spcPts val="3741"/>
              </a:lnSpc>
            </a:pPr>
            <a:endParaRPr lang="sk-SK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>
              <a:lnSpc>
                <a:spcPts val="3741"/>
              </a:lnSpc>
            </a:pP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SCHWERPUNKT DER WIRTSCHAFTS-DIPLOMATIE</a:t>
            </a:r>
            <a:endParaRPr lang="en-US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>
              <a:lnSpc>
                <a:spcPts val="3741"/>
              </a:lnSpc>
            </a:pPr>
            <a:endParaRPr lang="en-US" sz="2672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012280" y="604918"/>
            <a:ext cx="635266" cy="635266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54246" y="531641"/>
            <a:ext cx="5713025" cy="71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3"/>
              </a:lnSpc>
              <a:spcBef>
                <a:spcPct val="0%"/>
              </a:spcBef>
            </a:pP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Poradenské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konzultačné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informačné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služby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podporu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exportu</a:t>
            </a:r>
            <a:r>
              <a:rPr lang="sk-SK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prílev investícií</a:t>
            </a:r>
            <a:endParaRPr lang="en-US" sz="186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954247" y="1676726"/>
            <a:ext cx="5969507" cy="71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3"/>
              </a:lnSpc>
              <a:spcBef>
                <a:spcPct val="0%"/>
              </a:spcBef>
            </a:pP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Prezentácia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exportného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potenciálu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investičného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prostredia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SR v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zahraničí</a:t>
            </a:r>
            <a:endParaRPr lang="en-US" sz="186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990866" y="2804432"/>
            <a:ext cx="5969507" cy="717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23"/>
              </a:lnSpc>
              <a:spcBef>
                <a:spcPct val="0%"/>
              </a:spcBef>
            </a:pP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Prepájanie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zahraničných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domácich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aktérov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v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oblasti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podpory</a:t>
            </a:r>
            <a:r>
              <a:rPr lang="en-US" sz="18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exportu</a:t>
            </a:r>
            <a:endParaRPr lang="en-US" sz="1867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012280" y="2860330"/>
            <a:ext cx="635266" cy="63526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954247" y="4093965"/>
            <a:ext cx="5515479" cy="3579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17"/>
              </a:lnSpc>
              <a:spcBef>
                <a:spcPct val="0%"/>
              </a:spcBef>
            </a:pPr>
            <a:r>
              <a:rPr lang="en-US" sz="19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Ekonomická</a:t>
            </a:r>
            <a:r>
              <a:rPr lang="en-US" sz="19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9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informácia</a:t>
            </a:r>
            <a:r>
              <a:rPr lang="en-US" sz="193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193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teritóriu</a:t>
            </a:r>
            <a:endParaRPr lang="en-US" sz="193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012280" y="3990896"/>
            <a:ext cx="635266" cy="63526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12280" y="1732624"/>
            <a:ext cx="635266" cy="635266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</p:spTree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9933" y="230188"/>
            <a:ext cx="2003484" cy="597017"/>
            <a:chOff x="0" y="0"/>
            <a:chExt cx="4006968" cy="1194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06977" cy="1194054"/>
            </a:xfrm>
            <a:custGeom>
              <a:avLst/>
              <a:gdLst/>
              <a:ahLst/>
              <a:cxnLst/>
              <a:rect l="l" t="t" r="r" b="b"/>
              <a:pathLst>
                <a:path w="4006977" h="1194054">
                  <a:moveTo>
                    <a:pt x="0" y="0"/>
                  </a:moveTo>
                  <a:lnTo>
                    <a:pt x="4006977" y="0"/>
                  </a:lnTo>
                  <a:lnTo>
                    <a:pt x="4006977" y="1194054"/>
                  </a:lnTo>
                  <a:lnTo>
                    <a:pt x="0" y="119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0.001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647546" y="5276087"/>
            <a:ext cx="7544454" cy="457240"/>
            <a:chOff x="0" y="0"/>
            <a:chExt cx="15088908" cy="9144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088870" cy="914527"/>
            </a:xfrm>
            <a:custGeom>
              <a:avLst/>
              <a:gdLst/>
              <a:ahLst/>
              <a:cxnLst/>
              <a:rect l="l" t="t" r="r" b="b"/>
              <a:pathLst>
                <a:path w="15088870" h="914527">
                  <a:moveTo>
                    <a:pt x="0" y="0"/>
                  </a:moveTo>
                  <a:lnTo>
                    <a:pt x="15088870" y="0"/>
                  </a:lnTo>
                  <a:lnTo>
                    <a:pt x="15088870" y="914527"/>
                  </a:lnTo>
                  <a:lnTo>
                    <a:pt x="0" y="9145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b="0.005%"/>
              </a:stretch>
            </a:blipFill>
          </p:spPr>
          <p:txBody>
            <a:bodyPr/>
            <a:lstStyle/>
            <a:p>
              <a:endParaRPr lang="sk-SK" sz="12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9857" y="4144077"/>
            <a:ext cx="7402543" cy="1857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41"/>
              </a:lnSpc>
            </a:pPr>
            <a:r>
              <a:rPr lang="en-US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ZAMERANIE EKONOMICKEJ DIPLOMACIE</a:t>
            </a:r>
            <a:r>
              <a:rPr lang="sk-SK" sz="2400" b="1" dirty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/ SCHWERPUNKT DER WIRTSCHAFTS-DIPLOMATIE</a:t>
            </a:r>
            <a:endParaRPr lang="en-US" sz="2400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>
              <a:lnSpc>
                <a:spcPts val="3741"/>
              </a:lnSpc>
            </a:pPr>
            <a:endParaRPr lang="en-US" sz="2672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7" name="Group 7"/>
          <p:cNvGrpSpPr/>
          <p:nvPr/>
        </p:nvGrpSpPr>
        <p:grpSpPr>
          <a:xfrm rot="5400000">
            <a:off x="8843877" y="948348"/>
            <a:ext cx="2226733" cy="3492197"/>
            <a:chOff x="0" y="0"/>
            <a:chExt cx="879697" cy="13796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9697" cy="1379633"/>
            </a:xfrm>
            <a:custGeom>
              <a:avLst/>
              <a:gdLst/>
              <a:ahLst/>
              <a:cxnLst/>
              <a:rect l="l" t="t" r="r" b="b"/>
              <a:pathLst>
                <a:path w="879697" h="1379633">
                  <a:moveTo>
                    <a:pt x="118211" y="0"/>
                  </a:moveTo>
                  <a:lnTo>
                    <a:pt x="761486" y="0"/>
                  </a:lnTo>
                  <a:cubicBezTo>
                    <a:pt x="826772" y="0"/>
                    <a:pt x="879697" y="52925"/>
                    <a:pt x="879697" y="118211"/>
                  </a:cubicBezTo>
                  <a:lnTo>
                    <a:pt x="879697" y="1261422"/>
                  </a:lnTo>
                  <a:cubicBezTo>
                    <a:pt x="879697" y="1292774"/>
                    <a:pt x="867243" y="1322841"/>
                    <a:pt x="845074" y="1345010"/>
                  </a:cubicBezTo>
                  <a:cubicBezTo>
                    <a:pt x="822905" y="1367179"/>
                    <a:pt x="792837" y="1379633"/>
                    <a:pt x="761486" y="1379633"/>
                  </a:cubicBezTo>
                  <a:lnTo>
                    <a:pt x="118211" y="1379633"/>
                  </a:lnTo>
                  <a:cubicBezTo>
                    <a:pt x="86860" y="1379633"/>
                    <a:pt x="56792" y="1367179"/>
                    <a:pt x="34623" y="1345010"/>
                  </a:cubicBezTo>
                  <a:cubicBezTo>
                    <a:pt x="12454" y="1322841"/>
                    <a:pt x="0" y="1292774"/>
                    <a:pt x="0" y="1261422"/>
                  </a:cubicBezTo>
                  <a:lnTo>
                    <a:pt x="0" y="118211"/>
                  </a:lnTo>
                  <a:cubicBezTo>
                    <a:pt x="0" y="86860"/>
                    <a:pt x="12454" y="56792"/>
                    <a:pt x="34623" y="34623"/>
                  </a:cubicBezTo>
                  <a:cubicBezTo>
                    <a:pt x="56792" y="12454"/>
                    <a:pt x="86860" y="0"/>
                    <a:pt x="118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79697" cy="14272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 rot="5400000">
            <a:off x="4982634" y="948348"/>
            <a:ext cx="2226733" cy="3492197"/>
            <a:chOff x="0" y="0"/>
            <a:chExt cx="879697" cy="13796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9697" cy="1379633"/>
            </a:xfrm>
            <a:custGeom>
              <a:avLst/>
              <a:gdLst/>
              <a:ahLst/>
              <a:cxnLst/>
              <a:rect l="l" t="t" r="r" b="b"/>
              <a:pathLst>
                <a:path w="879697" h="1379633">
                  <a:moveTo>
                    <a:pt x="118211" y="0"/>
                  </a:moveTo>
                  <a:lnTo>
                    <a:pt x="761486" y="0"/>
                  </a:lnTo>
                  <a:cubicBezTo>
                    <a:pt x="826772" y="0"/>
                    <a:pt x="879697" y="52925"/>
                    <a:pt x="879697" y="118211"/>
                  </a:cubicBezTo>
                  <a:lnTo>
                    <a:pt x="879697" y="1261422"/>
                  </a:lnTo>
                  <a:cubicBezTo>
                    <a:pt x="879697" y="1292774"/>
                    <a:pt x="867243" y="1322841"/>
                    <a:pt x="845074" y="1345010"/>
                  </a:cubicBezTo>
                  <a:cubicBezTo>
                    <a:pt x="822905" y="1367179"/>
                    <a:pt x="792837" y="1379633"/>
                    <a:pt x="761486" y="1379633"/>
                  </a:cubicBezTo>
                  <a:lnTo>
                    <a:pt x="118211" y="1379633"/>
                  </a:lnTo>
                  <a:cubicBezTo>
                    <a:pt x="86860" y="1379633"/>
                    <a:pt x="56792" y="1367179"/>
                    <a:pt x="34623" y="1345010"/>
                  </a:cubicBezTo>
                  <a:cubicBezTo>
                    <a:pt x="12454" y="1322841"/>
                    <a:pt x="0" y="1292774"/>
                    <a:pt x="0" y="1261422"/>
                  </a:cubicBezTo>
                  <a:lnTo>
                    <a:pt x="0" y="118211"/>
                  </a:lnTo>
                  <a:cubicBezTo>
                    <a:pt x="0" y="86860"/>
                    <a:pt x="12454" y="56792"/>
                    <a:pt x="34623" y="34623"/>
                  </a:cubicBezTo>
                  <a:cubicBezTo>
                    <a:pt x="56792" y="12454"/>
                    <a:pt x="86860" y="0"/>
                    <a:pt x="118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79697" cy="14272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1122136" y="948348"/>
            <a:ext cx="2226733" cy="3492197"/>
            <a:chOff x="0" y="0"/>
            <a:chExt cx="879697" cy="13796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79697" cy="1379633"/>
            </a:xfrm>
            <a:custGeom>
              <a:avLst/>
              <a:gdLst/>
              <a:ahLst/>
              <a:cxnLst/>
              <a:rect l="l" t="t" r="r" b="b"/>
              <a:pathLst>
                <a:path w="879697" h="1379633">
                  <a:moveTo>
                    <a:pt x="118211" y="0"/>
                  </a:moveTo>
                  <a:lnTo>
                    <a:pt x="761486" y="0"/>
                  </a:lnTo>
                  <a:cubicBezTo>
                    <a:pt x="826772" y="0"/>
                    <a:pt x="879697" y="52925"/>
                    <a:pt x="879697" y="118211"/>
                  </a:cubicBezTo>
                  <a:lnTo>
                    <a:pt x="879697" y="1261422"/>
                  </a:lnTo>
                  <a:cubicBezTo>
                    <a:pt x="879697" y="1292774"/>
                    <a:pt x="867243" y="1322841"/>
                    <a:pt x="845074" y="1345010"/>
                  </a:cubicBezTo>
                  <a:cubicBezTo>
                    <a:pt x="822905" y="1367179"/>
                    <a:pt x="792837" y="1379633"/>
                    <a:pt x="761486" y="1379633"/>
                  </a:cubicBezTo>
                  <a:lnTo>
                    <a:pt x="118211" y="1379633"/>
                  </a:lnTo>
                  <a:cubicBezTo>
                    <a:pt x="86860" y="1379633"/>
                    <a:pt x="56792" y="1367179"/>
                    <a:pt x="34623" y="1345010"/>
                  </a:cubicBezTo>
                  <a:cubicBezTo>
                    <a:pt x="12454" y="1322841"/>
                    <a:pt x="0" y="1292774"/>
                    <a:pt x="0" y="1261422"/>
                  </a:cubicBezTo>
                  <a:lnTo>
                    <a:pt x="0" y="118211"/>
                  </a:lnTo>
                  <a:cubicBezTo>
                    <a:pt x="0" y="86860"/>
                    <a:pt x="12454" y="56792"/>
                    <a:pt x="34623" y="34623"/>
                  </a:cubicBezTo>
                  <a:cubicBezTo>
                    <a:pt x="56792" y="12454"/>
                    <a:pt x="86860" y="0"/>
                    <a:pt x="118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sk-SK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79697" cy="14272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89404" y="2090114"/>
            <a:ext cx="3457385" cy="122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5"/>
              </a:lnSpc>
              <a:spcBef>
                <a:spcPct val="0%"/>
              </a:spcBef>
            </a:pP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Ekonomické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informácie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podľa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krajín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|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Ministerstvo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zahraničných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vecí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a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európskych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186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záležitostí</a:t>
            </a:r>
            <a:r>
              <a:rPr lang="en-US" sz="186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SR (mzv.sk)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84714" y="2215022"/>
            <a:ext cx="3457385" cy="990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5"/>
              </a:lnSpc>
              <a:spcBef>
                <a:spcPct val="0%"/>
              </a:spcBef>
            </a:pP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Podujatia </a:t>
            </a:r>
            <a:r>
              <a:rPr lang="en-US" sz="2067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veľvyslanectva</a:t>
            </a: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| </a:t>
            </a:r>
            <a:r>
              <a:rPr lang="en-US" sz="2067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Veľvyslanectvo</a:t>
            </a: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67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Slovenskej</a:t>
            </a: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67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republiky</a:t>
            </a: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67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vo</a:t>
            </a: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67" dirty="0" err="1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Viedni</a:t>
            </a:r>
            <a:r>
              <a:rPr lang="en-US" sz="2067" dirty="0">
                <a:solidFill>
                  <a:schemeClr val="bg1"/>
                </a:solidFill>
                <a:latin typeface="Aptos"/>
                <a:ea typeface="Aptos"/>
                <a:cs typeface="Aptos"/>
                <a:sym typeface="Aptos"/>
              </a:rPr>
              <a:t> (mzv.sk)</a:t>
            </a:r>
            <a:endParaRPr lang="en-US" sz="2067" dirty="0">
              <a:solidFill>
                <a:schemeClr val="bg1"/>
              </a:solidFill>
              <a:latin typeface="Aptos"/>
              <a:ea typeface="Aptos"/>
              <a:cs typeface="Aptos"/>
              <a:sym typeface="Aptos"/>
              <a:hlinkClick r:id="rId4" tooltip="https://www.mzv.sk/sk/web/vieden/podpora-podnikania/podujatia-velvyslanectva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210399" y="2269602"/>
            <a:ext cx="3457385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%"/>
              </a:spcBef>
            </a:pPr>
            <a:r>
              <a:rPr lang="en-US" sz="208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Newsletter POCE- </a:t>
            </a:r>
            <a:r>
              <a:rPr lang="en-US" sz="208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ekonomické</a:t>
            </a:r>
            <a:r>
              <a:rPr lang="en-US" sz="208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8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aktuality</a:t>
            </a:r>
            <a:r>
              <a:rPr lang="en-US" sz="208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zo </a:t>
            </a:r>
            <a:r>
              <a:rPr lang="en-US" sz="2087" dirty="0" err="1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zahraničia</a:t>
            </a:r>
            <a:r>
              <a:rPr lang="sk-SK" sz="208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 </a:t>
            </a:r>
            <a:r>
              <a:rPr lang="en-US" sz="2087" dirty="0">
                <a:solidFill>
                  <a:srgbClr val="FFFFFF"/>
                </a:solidFill>
                <a:latin typeface="Aptos"/>
                <a:ea typeface="Aptos"/>
                <a:cs typeface="Aptos"/>
                <a:sym typeface="Aptos"/>
              </a:rPr>
              <a:t>- bizinfo@mzv.sk</a:t>
            </a:r>
          </a:p>
        </p:txBody>
      </p:sp>
    </p:spTree>
  </p:cSld>
  <p:clrMapOvr>
    <a:masterClrMapping/>
  </p:clrMapOvr>
</p:sld>
</file>

<file path=ppt/theme/theme1.xml><?xml version="1.0" encoding="utf-8"?>
<a:theme xmlns:a="http://purl.oclc.org/ooxml/drawingml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otalTime>293</TotalTime>
  <Words>1849</Words>
  <Application>Microsoft Office PowerPoint</Application>
  <PresentationFormat>Širokouhlá</PresentationFormat>
  <Paragraphs>425</Paragraphs>
  <Slides>42</Slides>
  <Notes>15</Notes>
  <HiddenSlides>0</HiddenSlides>
  <MMClips>0</MMClips>
  <ScaleCrop>false</ScaleCrop>
  <HeadingPairs>
    <vt:vector size="6" baseType="variant">
      <vt:variant>
        <vt:lpstr>Použité písma</vt:lpstr>
      </vt:variant>
      <vt:variant>
        <vt:i4>19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42</vt:i4>
      </vt:variant>
    </vt:vector>
  </HeadingPairs>
  <TitlesOfParts>
    <vt:vector size="62" baseType="lpstr">
      <vt:lpstr>Aptos</vt:lpstr>
      <vt:lpstr>Aptos Mono</vt:lpstr>
      <vt:lpstr>Archivo Black</vt:lpstr>
      <vt:lpstr>Arial</vt:lpstr>
      <vt:lpstr>Arial Black</vt:lpstr>
      <vt:lpstr>Arial Unicode MS</vt:lpstr>
      <vt:lpstr>Bookman Old Style</vt:lpstr>
      <vt:lpstr>Calibri</vt:lpstr>
      <vt:lpstr>Calibri Light</vt:lpstr>
      <vt:lpstr>CopprplGoth BT</vt:lpstr>
      <vt:lpstr>Courier New</vt:lpstr>
      <vt:lpstr>DIN Offc Pro</vt:lpstr>
      <vt:lpstr>Garamond</vt:lpstr>
      <vt:lpstr>League Spartan</vt:lpstr>
      <vt:lpstr>Poppins</vt:lpstr>
      <vt:lpstr>Times New Roman</vt:lpstr>
      <vt:lpstr>Trebuchet MS</vt:lpstr>
      <vt:lpstr>Verdana</vt:lpstr>
      <vt:lpstr>Wingdings</vt:lpstr>
      <vt:lpstr>Motív Office</vt:lpstr>
      <vt:lpstr>Prezentácia programu PowerPoint</vt:lpstr>
      <vt:lpstr>Agenda </vt:lpstr>
      <vt:lpstr>Begrüßung | Privítanie</vt:lpstr>
      <vt:lpstr>Begrüßung | Privítanie</vt:lpstr>
      <vt:lpstr>Imagefilm Sales Agents Predstavenie obchodných zástupcov</vt:lpstr>
      <vt:lpstr>Bilaterale Wirtschaftsbeziehungen Bilaterálne ekonomické vzťahy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Erschließung neuer Märkte mit Sales Agents Otvorenie nových trhov s obchodnými zástupcami</vt:lpstr>
      <vt:lpstr>Distributionswege Distribučné siete</vt:lpstr>
      <vt:lpstr> Der Sales Agent Obchodný zástupca</vt:lpstr>
      <vt:lpstr> Kontaktaufnahme zu Sales Agents Kontaktovanie obchodných zástupcov</vt:lpstr>
      <vt:lpstr> Branchenmagazin | Anzeigen Priemyselný časopis | Inzeráty</vt:lpstr>
      <vt:lpstr>Prezentácia programu PowerPoint</vt:lpstr>
      <vt:lpstr>Benefits | Výhody</vt:lpstr>
      <vt:lpstr>Sales Agent-Recht Právo obchodných zástupcov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Rechtliche Tipps für die slowakischen Firmen Právne tipy pre slovenské firmy</vt:lpstr>
      <vt:lpstr>Prezentácia programu PowerPoint</vt:lpstr>
      <vt:lpstr>Prezentácia programu PowerPoint</vt:lpstr>
      <vt:lpstr>Ďakujem za pozornosť. </vt:lpstr>
      <vt:lpstr>Serviceleistungen des AußenwirtschaftsCenters Bratislava Služby Centra zahraničného obchodu v Bratislave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B2B Gespräche B2B rozhovory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Sekretariat SOHK</dc:creator>
  <cp:lastModifiedBy>Sekretariat SOHK</cp:lastModifiedBy>
  <cp:revision>8</cp:revision>
  <dcterms:created xsi:type="dcterms:W3CDTF">2026-03-13T12:14:39Z</dcterms:created>
  <dcterms:modified xsi:type="dcterms:W3CDTF">2026-03-18T08:34:29Z</dcterms:modified>
</cp:coreProperties>
</file>