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notesSlides/notesSlide6.xml" ContentType="application/vnd.openxmlformats-officedocument.presentationml.notesSlide+xml"/>
  <Override PartName="/ppt/tags/tag55.xml" ContentType="application/vnd.openxmlformats-officedocument.presentationml.tags+xml"/>
  <Override PartName="/ppt/notesSlides/notesSlide7.xml" ContentType="application/vnd.openxmlformats-officedocument.presentationml.notesSlide+xml"/>
  <Override PartName="/ppt/tags/tag56.xml" ContentType="application/vnd.openxmlformats-officedocument.presentationml.tags+xml"/>
  <Override PartName="/ppt/notesSlides/notesSlide8.xml" ContentType="application/vnd.openxmlformats-officedocument.presentationml.notesSlide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tags/tag58.xml" ContentType="application/vnd.openxmlformats-officedocument.presentationml.tags+xml"/>
  <Override PartName="/ppt/notesSlides/notesSlide10.xml" ContentType="application/vnd.openxmlformats-officedocument.presentationml.notesSlide+xml"/>
  <Override PartName="/ppt/tags/tag59.xml" ContentType="application/vnd.openxmlformats-officedocument.presentationml.tags+xml"/>
  <Override PartName="/ppt/notesSlides/notesSlide11.xml" ContentType="application/vnd.openxmlformats-officedocument.presentationml.notesSlide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tags/tag61.xml" ContentType="application/vnd.openxmlformats-officedocument.presentationml.tags+xml"/>
  <Override PartName="/ppt/notesSlides/notesSlide13.xml" ContentType="application/vnd.openxmlformats-officedocument.presentationml.notesSlide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5" r:id="rId1"/>
  </p:sldMasterIdLst>
  <p:notesMasterIdLst>
    <p:notesMasterId r:id="rId24"/>
  </p:notesMasterIdLst>
  <p:handoutMasterIdLst>
    <p:handoutMasterId r:id="rId25"/>
  </p:handoutMasterIdLst>
  <p:sldIdLst>
    <p:sldId id="262" r:id="rId2"/>
    <p:sldId id="290" r:id="rId3"/>
    <p:sldId id="272" r:id="rId4"/>
    <p:sldId id="291" r:id="rId5"/>
    <p:sldId id="292" r:id="rId6"/>
    <p:sldId id="293" r:id="rId7"/>
    <p:sldId id="295" r:id="rId8"/>
    <p:sldId id="294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06" r:id="rId20"/>
    <p:sldId id="308" r:id="rId21"/>
    <p:sldId id="289" r:id="rId22"/>
    <p:sldId id="269" r:id="rId23"/>
  </p:sldIdLst>
  <p:sldSz cx="9144000" cy="6858000" type="screen4x3"/>
  <p:notesSz cx="6797675" cy="9926638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Beresford" initials="DB" lastIdx="1" clrIdx="0">
    <p:extLst>
      <p:ext uri="{19B8F6BF-5375-455C-9EA6-DF929625EA0E}">
        <p15:presenceInfo xmlns:p15="http://schemas.microsoft.com/office/powerpoint/2012/main" userId="3044ad7a51731c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27C"/>
    <a:srgbClr val="CD051D"/>
    <a:srgbClr val="F39100"/>
    <a:srgbClr val="FFFFFF"/>
    <a:srgbClr val="DDE1E3"/>
    <a:srgbClr val="FEC600"/>
    <a:srgbClr val="5BC5F2"/>
    <a:srgbClr val="0066B2"/>
    <a:srgbClr val="E1326B"/>
    <a:srgbClr val="CA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37" autoAdjust="0"/>
  </p:normalViewPr>
  <p:slideViewPr>
    <p:cSldViewPr snapToGrid="0">
      <p:cViewPr varScale="1">
        <p:scale>
          <a:sx n="75" d="100"/>
          <a:sy n="75" d="100"/>
        </p:scale>
        <p:origin x="72" y="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43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41901-B256-4FAF-81F9-DBB96D3AC94C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63D51-ACEC-4CBB-8427-C1C04349D6DC}" type="slidenum">
              <a:rPr lang="en-US" smtClean="0"/>
              <a:t>‹Nr.›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1867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D37B-6530-4E34-A0C4-79EB6FD8B8B4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115F1-D1A3-4874-9634-4A364AC37B8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7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2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0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33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50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05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1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1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8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4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5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29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4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40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6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115F1-D1A3-4874-9634-4A364AC37B8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6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imary Image"/>
          <p:cNvSpPr>
            <a:spLocks noGrp="1"/>
          </p:cNvSpPr>
          <p:nvPr>
            <p:ph type="pic" sz="quarter" idx="14" hasCustomPrompt="1"/>
          </p:nvPr>
        </p:nvSpPr>
        <p:spPr>
          <a:xfrm>
            <a:off x="2170799" y="66438"/>
            <a:ext cx="4802400" cy="3744000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GB" noProof="0" dirty="0"/>
              <a:t>Please add a primary image from the Brand Library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2862" cy="3708000"/>
          </a:xfrm>
          <a:prstGeom prst="rect">
            <a:avLst/>
          </a:prstGeom>
        </p:spPr>
      </p:pic>
      <p:sp>
        <p:nvSpPr>
          <p:cNvPr id="3" name="Headline"/>
          <p:cNvSpPr>
            <a:spLocks noGrp="1"/>
          </p:cNvSpPr>
          <p:nvPr>
            <p:ph type="subTitle" idx="1" hasCustomPrompt="1"/>
          </p:nvPr>
        </p:nvSpPr>
        <p:spPr>
          <a:xfrm>
            <a:off x="1403348" y="4537559"/>
            <a:ext cx="6337299" cy="738664"/>
          </a:xfrm>
        </p:spPr>
        <p:txBody>
          <a:bodyPr anchor="t" anchorCtr="0">
            <a:sp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Headline here with two lines if needed</a:t>
            </a:r>
          </a:p>
        </p:txBody>
      </p:sp>
      <p:sp>
        <p:nvSpPr>
          <p:cNvPr id="21" name="Title 9"/>
          <p:cNvSpPr>
            <a:spLocks noGrp="1"/>
          </p:cNvSpPr>
          <p:nvPr>
            <p:ph type="title" hasCustomPrompt="1"/>
          </p:nvPr>
        </p:nvSpPr>
        <p:spPr>
          <a:xfrm>
            <a:off x="1403348" y="3863528"/>
            <a:ext cx="7308851" cy="674031"/>
          </a:xfrm>
        </p:spPr>
        <p:txBody>
          <a:bodyPr anchor="b" anchorCtr="0">
            <a:sp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defRPr>
                <a:solidFill>
                  <a:srgbClr val="CD051D"/>
                </a:solidFill>
              </a:defRPr>
            </a:lvl1pPr>
          </a:lstStyle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GB" dirty="0"/>
              <a:t>Click to add </a:t>
            </a:r>
            <a:r>
              <a:rPr lang="en-GB" dirty="0" err="1"/>
              <a:t>Heartline</a:t>
            </a:r>
            <a:r>
              <a:rPr lang="en-GB" dirty="0"/>
              <a:t> here with two lines if needed</a:t>
            </a:r>
          </a:p>
        </p:txBody>
      </p:sp>
      <p:sp>
        <p:nvSpPr>
          <p:cNvPr id="17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48" y="5417872"/>
            <a:ext cx="3992408" cy="40011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baseline="0"/>
            </a:lvl1pPr>
          </a:lstStyle>
          <a:p>
            <a:pPr lvl="0"/>
            <a:r>
              <a:rPr lang="en-GB" noProof="0" dirty="0"/>
              <a:t>Date of Presentation</a:t>
            </a:r>
          </a:p>
        </p:txBody>
      </p:sp>
      <p:sp>
        <p:nvSpPr>
          <p:cNvPr id="18" name="Presenter Name"/>
          <p:cNvSpPr>
            <a:spLocks noGrp="1"/>
          </p:cNvSpPr>
          <p:nvPr>
            <p:ph type="body" sz="quarter" idx="11" hasCustomPrompt="1"/>
          </p:nvPr>
        </p:nvSpPr>
        <p:spPr>
          <a:xfrm>
            <a:off x="1403348" y="5833644"/>
            <a:ext cx="5922609" cy="40011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/>
            </a:lvl1pPr>
          </a:lstStyle>
          <a:p>
            <a:pPr lvl="0"/>
            <a:r>
              <a:rPr lang="en-GB" noProof="0" dirty="0"/>
              <a:t>Click to enter name of Presenter here</a:t>
            </a:r>
          </a:p>
        </p:txBody>
      </p:sp>
      <p:sp>
        <p:nvSpPr>
          <p:cNvPr id="19" name="Jo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48" y="6249417"/>
            <a:ext cx="5922609" cy="40011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1" baseline="0"/>
            </a:lvl1pPr>
          </a:lstStyle>
          <a:p>
            <a:pPr lvl="0"/>
            <a:r>
              <a:rPr lang="en-GB" noProof="0" dirty="0"/>
              <a:t>Click to enter Job Title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903061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272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4065">
          <p15:clr>
            <a:srgbClr val="FBAE40"/>
          </p15:clr>
        </p15:guide>
        <p15:guide id="5" pos="2880">
          <p15:clr>
            <a:srgbClr val="FBAE40"/>
          </p15:clr>
        </p15:guide>
        <p15:guide id="6" pos="2857">
          <p15:clr>
            <a:srgbClr val="FBAE40"/>
          </p15:clr>
        </p15:guide>
        <p15:guide id="7" pos="2903">
          <p15:clr>
            <a:srgbClr val="FBAE40"/>
          </p15:clr>
        </p15:guide>
        <p15:guide id="8" pos="3515">
          <p15:clr>
            <a:srgbClr val="FBAE40"/>
          </p15:clr>
        </p15:guide>
        <p15:guide id="9" pos="4173">
          <p15:clr>
            <a:srgbClr val="FBAE40"/>
          </p15:clr>
        </p15:guide>
        <p15:guide id="10" pos="4830">
          <p15:clr>
            <a:srgbClr val="FBAE40"/>
          </p15:clr>
        </p15:guide>
        <p15:guide id="11" pos="2245">
          <p15:clr>
            <a:srgbClr val="FBAE40"/>
          </p15:clr>
        </p15:guide>
        <p15:guide id="12" pos="3560">
          <p15:clr>
            <a:srgbClr val="FBAE40"/>
          </p15:clr>
        </p15:guide>
        <p15:guide id="13" pos="4218">
          <p15:clr>
            <a:srgbClr val="FBAE40"/>
          </p15:clr>
        </p15:guide>
        <p15:guide id="14" pos="4876">
          <p15:clr>
            <a:srgbClr val="FBAE40"/>
          </p15:clr>
        </p15:guide>
        <p15:guide id="15" pos="2200">
          <p15:clr>
            <a:srgbClr val="FBAE40"/>
          </p15:clr>
        </p15:guide>
        <p15:guide id="16" pos="1587">
          <p15:clr>
            <a:srgbClr val="FBAE40"/>
          </p15:clr>
        </p15:guide>
        <p15:guide id="17" pos="1542">
          <p15:clr>
            <a:srgbClr val="FBAE40"/>
          </p15:clr>
        </p15:guide>
        <p15:guide id="18" pos="930">
          <p15:clr>
            <a:srgbClr val="FBAE40"/>
          </p15:clr>
        </p15:guide>
        <p15:guide id="19" pos="884">
          <p15:clr>
            <a:srgbClr val="FBAE40"/>
          </p15:clr>
        </p15:guide>
        <p15:guide id="20" orient="horz" pos="1049">
          <p15:clr>
            <a:srgbClr val="FBAE40"/>
          </p15:clr>
        </p15:guide>
        <p15:guide id="21" orient="horz" pos="132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50"/>
            <a:ext cx="8280400" cy="5040000"/>
          </a:xfrm>
        </p:spPr>
        <p:txBody>
          <a:bodyPr>
            <a:no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  <a:lvl4pPr>
              <a:buClr>
                <a:srgbClr val="CD051D"/>
              </a:buClr>
              <a:defRPr/>
            </a:lvl4pPr>
            <a:lvl5pPr>
              <a:buClr>
                <a:srgbClr val="CD051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429194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0093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49"/>
            <a:ext cx="8280400" cy="5040000"/>
          </a:xfrm>
        </p:spPr>
        <p:txBody>
          <a:bodyPr numCol="2">
            <a:no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  <a:lvl4pPr>
              <a:buClr>
                <a:srgbClr val="CD051D"/>
              </a:buClr>
              <a:defRPr/>
            </a:lvl4pPr>
            <a:lvl5pPr>
              <a:buClr>
                <a:srgbClr val="CD051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187676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/icon/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9144000" cy="1080000"/>
          </a:xfrm>
          <a:prstGeom prst="rect">
            <a:avLst/>
          </a:prstGeom>
          <a:solidFill>
            <a:srgbClr val="CD0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8280400" cy="5040000"/>
          </a:xfrm>
        </p:spPr>
        <p:txBody>
          <a:bodyPr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  <a:lvl4pPr>
              <a:buClr>
                <a:srgbClr val="CD051D"/>
              </a:buClr>
              <a:defRPr/>
            </a:lvl4pPr>
            <a:lvl5pPr>
              <a:buClr>
                <a:srgbClr val="CD051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2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170543"/>
            <a:ext cx="7200000" cy="383182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21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66738"/>
            <a:ext cx="7200000" cy="369332"/>
          </a:xfrm>
        </p:spPr>
        <p:txBody>
          <a:bodyPr>
            <a:sp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0542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/icon/text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9144000" cy="1080000"/>
          </a:xfrm>
          <a:prstGeom prst="rect">
            <a:avLst/>
          </a:prstGeom>
          <a:solidFill>
            <a:srgbClr val="CD0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8280400" cy="5040000"/>
          </a:xfrm>
        </p:spPr>
        <p:txBody>
          <a:bodyPr numCol="2">
            <a:no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  <a:lvl4pPr>
              <a:buClr>
                <a:srgbClr val="CD051D"/>
              </a:buClr>
              <a:defRPr/>
            </a:lvl4pPr>
            <a:lvl5pPr>
              <a:buClr>
                <a:srgbClr val="CD051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2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170543"/>
            <a:ext cx="7200000" cy="383182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21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66738"/>
            <a:ext cx="7200000" cy="369332"/>
          </a:xfrm>
        </p:spPr>
        <p:txBody>
          <a:bodyPr>
            <a:sp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58028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mage backgroun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0">
            <a:normAutofit/>
          </a:bodyPr>
          <a:lstStyle>
            <a:lvl1pPr marL="6456363" indent="0" algn="ctr">
              <a:buClr>
                <a:srgbClr val="CD051D"/>
              </a:buClr>
              <a:buNone/>
              <a:defRPr sz="2000"/>
            </a:lvl1pPr>
          </a:lstStyle>
          <a:p>
            <a:r>
              <a:rPr lang="en-GB" noProof="0" dirty="0"/>
              <a:t>Please add a secondary image from the Brand Library</a:t>
            </a:r>
            <a:endParaRPr lang="en-GB" dirty="0"/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5940000" cy="369332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2000" y="381600"/>
            <a:ext cx="5940000" cy="383182"/>
          </a:xfrm>
        </p:spPr>
        <p:txBody>
          <a:bodyPr wrap="square" anchor="ctr">
            <a:sp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49"/>
            <a:ext cx="5940000" cy="50400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871179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image backgroun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6858000"/>
          </a:xfrm>
        </p:spPr>
        <p:txBody>
          <a:bodyPr lIns="180000" tIns="180000" rIns="180000" bIns="180000" anchor="ctr" anchorCtr="0">
            <a:normAutofit/>
          </a:bodyPr>
          <a:lstStyle>
            <a:lvl1pPr marL="0" indent="0" algn="ctr">
              <a:buClr>
                <a:srgbClr val="CD051D"/>
              </a:buClr>
              <a:buNone/>
              <a:defRPr sz="2000" baseline="0"/>
            </a:lvl1pPr>
          </a:lstStyle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Please add a secondary image </a:t>
            </a:r>
            <a:br>
              <a:rPr lang="en-GB" noProof="0" dirty="0"/>
            </a:br>
            <a:r>
              <a:rPr lang="en-GB" noProof="0" dirty="0"/>
              <a:t>from the Brand Library</a:t>
            </a:r>
            <a:endParaRPr lang="en-GB" dirty="0"/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2000" y="381600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50"/>
            <a:ext cx="8280400" cy="5040000"/>
          </a:xfrm>
        </p:spPr>
        <p:txBody>
          <a:bodyPr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  <a:lvl4pPr>
              <a:buClr>
                <a:srgbClr val="CD051D"/>
              </a:buClr>
              <a:defRPr/>
            </a:lvl4pPr>
            <a:lvl5pPr>
              <a:buClr>
                <a:srgbClr val="CD051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212882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614988" y="0"/>
            <a:ext cx="3529012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GB" noProof="0" dirty="0"/>
              <a:t>Please add a secondary image from the Brand Library</a:t>
            </a:r>
            <a:endParaRPr lang="en-GB" dirty="0"/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50400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50400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50"/>
            <a:ext cx="5040000" cy="5040000"/>
          </a:xfrm>
        </p:spPr>
        <p:txBody>
          <a:bodyPr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  <a:lvl4pPr>
              <a:buClr>
                <a:srgbClr val="CD051D"/>
              </a:buClr>
              <a:defRPr/>
            </a:lvl4pPr>
            <a:lvl5pPr>
              <a:buClr>
                <a:srgbClr val="CD051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04465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50"/>
            <a:ext cx="8280400" cy="2204292"/>
          </a:xfrm>
        </p:spPr>
        <p:txBody>
          <a:bodyPr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  <a:lvl4pPr>
              <a:buClr>
                <a:srgbClr val="CD051D"/>
              </a:buClr>
              <a:defRPr/>
            </a:lvl4pPr>
            <a:lvl5pPr>
              <a:buClr>
                <a:srgbClr val="CD051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686272"/>
            <a:ext cx="9144000" cy="2592000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rgbClr val="CD051D"/>
              </a:buClr>
              <a:buNone/>
              <a:defRPr sz="2000"/>
            </a:lvl1pPr>
          </a:lstStyle>
          <a:p>
            <a:r>
              <a:rPr lang="en-GB" noProof="0" dirty="0"/>
              <a:t>Please add a secondary image </a:t>
            </a:r>
            <a:br>
              <a:rPr lang="en-GB" noProof="0" dirty="0"/>
            </a:br>
            <a:r>
              <a:rPr lang="en-GB" noProof="0" dirty="0"/>
              <a:t>from the Brand Library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572337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/sections/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rgbClr val="CD051D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931694" y="1276350"/>
            <a:ext cx="6780506" cy="1077218"/>
          </a:xfrm>
        </p:spPr>
        <p:txBody>
          <a:bodyPr wrap="square"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/>
          </p:nvPr>
        </p:nvSpPr>
        <p:spPr>
          <a:xfrm>
            <a:off x="1931694" y="3816296"/>
            <a:ext cx="6780506" cy="1077218"/>
          </a:xfrm>
        </p:spPr>
        <p:txBody>
          <a:bodyPr wrap="square"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20"/>
          </p:nvPr>
        </p:nvSpPr>
        <p:spPr>
          <a:xfrm>
            <a:off x="1931694" y="2546323"/>
            <a:ext cx="6780506" cy="1077218"/>
          </a:xfrm>
        </p:spPr>
        <p:txBody>
          <a:bodyPr wrap="square"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1"/>
          </p:nvPr>
        </p:nvSpPr>
        <p:spPr>
          <a:xfrm>
            <a:off x="1931694" y="5084779"/>
            <a:ext cx="6780506" cy="1077218"/>
          </a:xfrm>
        </p:spPr>
        <p:txBody>
          <a:bodyPr wrap="square"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1800" y="1251966"/>
            <a:ext cx="1499894" cy="1134000"/>
          </a:xfrm>
          <a:prstGeom prst="rect">
            <a:avLst/>
          </a:prstGeom>
          <a:solidFill>
            <a:srgbClr val="CD0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431800" y="2526566"/>
            <a:ext cx="1499894" cy="1134000"/>
          </a:xfrm>
          <a:prstGeom prst="rect">
            <a:avLst/>
          </a:prstGeom>
          <a:solidFill>
            <a:srgbClr val="CD0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431800" y="3805672"/>
            <a:ext cx="1499894" cy="1134000"/>
          </a:xfrm>
          <a:prstGeom prst="rect">
            <a:avLst/>
          </a:prstGeom>
          <a:solidFill>
            <a:srgbClr val="CD0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431800" y="5075785"/>
            <a:ext cx="1499894" cy="1134000"/>
          </a:xfrm>
          <a:prstGeom prst="rect">
            <a:avLst/>
          </a:prstGeom>
          <a:solidFill>
            <a:srgbClr val="CD0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27" name="Picture Placeholder 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561702" y="1350341"/>
            <a:ext cx="1240742" cy="93725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white icon</a:t>
            </a:r>
          </a:p>
        </p:txBody>
      </p:sp>
      <p:sp>
        <p:nvSpPr>
          <p:cNvPr id="28" name="Picture Placeholder 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60747" y="2625566"/>
            <a:ext cx="1242000" cy="936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white icon</a:t>
            </a:r>
          </a:p>
        </p:txBody>
      </p:sp>
      <p:sp>
        <p:nvSpPr>
          <p:cNvPr id="29" name="Picture Placeholder 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60747" y="3904672"/>
            <a:ext cx="1242000" cy="936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white icon</a:t>
            </a:r>
          </a:p>
        </p:txBody>
      </p:sp>
      <p:sp>
        <p:nvSpPr>
          <p:cNvPr id="30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0747" y="5174785"/>
            <a:ext cx="1242000" cy="936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white icon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630072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/sections/icon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rgbClr val="CD051D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799" y="2236262"/>
            <a:ext cx="4068000" cy="1296000"/>
          </a:xfrm>
        </p:spPr>
        <p:txBody>
          <a:bodyPr wrap="square"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9"/>
          </p:nvPr>
        </p:nvSpPr>
        <p:spPr>
          <a:xfrm>
            <a:off x="431799" y="4648162"/>
            <a:ext cx="4068000" cy="1296000"/>
          </a:xfrm>
        </p:spPr>
        <p:txBody>
          <a:bodyPr wrap="square"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7" name="Content Placeholder 9"/>
          <p:cNvSpPr>
            <a:spLocks noGrp="1"/>
          </p:cNvSpPr>
          <p:nvPr>
            <p:ph sz="quarter" idx="20"/>
          </p:nvPr>
        </p:nvSpPr>
        <p:spPr>
          <a:xfrm>
            <a:off x="4644200" y="2236262"/>
            <a:ext cx="4068000" cy="1296000"/>
          </a:xfrm>
        </p:spPr>
        <p:txBody>
          <a:bodyPr wrap="square"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8" name="Content Placeholder 9"/>
          <p:cNvSpPr>
            <a:spLocks noGrp="1"/>
          </p:cNvSpPr>
          <p:nvPr>
            <p:ph sz="quarter" idx="21"/>
          </p:nvPr>
        </p:nvSpPr>
        <p:spPr>
          <a:xfrm>
            <a:off x="4644200" y="4648162"/>
            <a:ext cx="4068000" cy="1296000"/>
          </a:xfrm>
        </p:spPr>
        <p:txBody>
          <a:bodyPr wrap="square"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1800" y="1251966"/>
            <a:ext cx="1209793" cy="914668"/>
          </a:xfrm>
          <a:prstGeom prst="rect">
            <a:avLst/>
          </a:prstGeom>
          <a:solidFill>
            <a:srgbClr val="CD0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31799" y="2165858"/>
            <a:ext cx="4068000" cy="0"/>
          </a:xfrm>
          <a:prstGeom prst="line">
            <a:avLst/>
          </a:prstGeom>
          <a:ln w="22225">
            <a:solidFill>
              <a:srgbClr val="CD0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644200" y="2165858"/>
            <a:ext cx="4068000" cy="0"/>
          </a:xfrm>
          <a:prstGeom prst="line">
            <a:avLst/>
          </a:prstGeom>
          <a:ln w="22225">
            <a:solidFill>
              <a:srgbClr val="CD0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1799" y="4591800"/>
            <a:ext cx="4068000" cy="0"/>
          </a:xfrm>
          <a:prstGeom prst="line">
            <a:avLst/>
          </a:prstGeom>
          <a:ln w="22225">
            <a:solidFill>
              <a:srgbClr val="CD0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644200" y="4578152"/>
            <a:ext cx="4068000" cy="0"/>
          </a:xfrm>
          <a:prstGeom prst="line">
            <a:avLst/>
          </a:prstGeom>
          <a:ln w="22225">
            <a:solidFill>
              <a:srgbClr val="CD0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4644200" y="1251190"/>
            <a:ext cx="1209793" cy="914668"/>
          </a:xfrm>
          <a:prstGeom prst="rect">
            <a:avLst/>
          </a:prstGeom>
          <a:solidFill>
            <a:srgbClr val="CD0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431800" y="3680304"/>
            <a:ext cx="1209793" cy="914668"/>
          </a:xfrm>
          <a:prstGeom prst="rect">
            <a:avLst/>
          </a:prstGeom>
          <a:solidFill>
            <a:srgbClr val="CD0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 userDrawn="1"/>
        </p:nvSpPr>
        <p:spPr>
          <a:xfrm>
            <a:off x="4644200" y="3667311"/>
            <a:ext cx="1209793" cy="914668"/>
          </a:xfrm>
          <a:prstGeom prst="rect">
            <a:avLst/>
          </a:prstGeom>
          <a:solidFill>
            <a:srgbClr val="CD0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0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11235" y="1313300"/>
            <a:ext cx="1050923" cy="792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white icon</a:t>
            </a:r>
          </a:p>
        </p:txBody>
      </p:sp>
      <p:sp>
        <p:nvSpPr>
          <p:cNvPr id="31" name="Picture Placeholder 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723635" y="1312524"/>
            <a:ext cx="1050923" cy="792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white icon</a:t>
            </a:r>
          </a:p>
        </p:txBody>
      </p:sp>
      <p:sp>
        <p:nvSpPr>
          <p:cNvPr id="32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11235" y="3741638"/>
            <a:ext cx="1050923" cy="792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white icon</a:t>
            </a:r>
          </a:p>
        </p:txBody>
      </p:sp>
      <p:sp>
        <p:nvSpPr>
          <p:cNvPr id="33" name="Picture Placeholder 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723635" y="3728645"/>
            <a:ext cx="1050923" cy="792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white icon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46597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with coloured background">
    <p:bg>
      <p:bgPr>
        <a:solidFill>
          <a:srgbClr val="CD0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31800" y="1233488"/>
            <a:ext cx="8280400" cy="5219700"/>
          </a:xfrm>
        </p:spPr>
        <p:txBody>
          <a:bodyPr/>
          <a:lstStyle>
            <a:lvl1pPr marL="360000" indent="-360000">
              <a:buClr>
                <a:schemeClr val="bg1"/>
              </a:buClr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1pPr>
            <a:lvl2pPr>
              <a:defRPr baseline="0"/>
            </a:lvl2pPr>
          </a:lstStyle>
          <a:p>
            <a:pPr lvl="0"/>
            <a:r>
              <a:rPr lang="en-GB" noProof="0" dirty="0"/>
              <a:t>Click to add agenda item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599"/>
            <a:ext cx="8280400" cy="381600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Agenda heading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8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607792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i="1" baseline="0"/>
            </a:lvl1pPr>
          </a:lstStyle>
          <a:p>
            <a:pPr lvl="0"/>
            <a:r>
              <a:rPr lang="en-GB" noProof="0" dirty="0"/>
              <a:t>Title 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rgbClr val="CD051D"/>
                </a:solidFill>
              </a:defRPr>
            </a:lvl1pPr>
          </a:lstStyle>
          <a:p>
            <a:r>
              <a:rPr lang="en-GB" noProof="0" dirty="0"/>
              <a:t>Name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1" y="1244575"/>
            <a:ext cx="8280399" cy="1077218"/>
          </a:xfrm>
        </p:spPr>
        <p:txBody>
          <a:bodyPr wrap="square">
            <a:sp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640778" y="2556000"/>
            <a:ext cx="3199363" cy="363414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/>
              <a:t>Please add a profile image from the people pages; crop to breast pocket</a:t>
            </a:r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0" y="6198920"/>
            <a:ext cx="9144000" cy="0"/>
          </a:xfrm>
          <a:prstGeom prst="line">
            <a:avLst/>
          </a:prstGeom>
          <a:ln w="22225">
            <a:solidFill>
              <a:srgbClr val="CD0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99980536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V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rgbClr val="CD051D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52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0" name="Picture Placeholder 4"/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4598059" y="1432800"/>
            <a:ext cx="795600" cy="900000"/>
          </a:xfrm>
        </p:spPr>
        <p:txBody>
          <a:bodyPr lIns="3600" tIns="3600" rIns="3600" bIns="3600"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profile image from people pages</a:t>
            </a:r>
          </a:p>
        </p:txBody>
      </p:sp>
      <p:sp>
        <p:nvSpPr>
          <p:cNvPr id="41" name="Picture Placeholder 4"/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4598059" y="2703600"/>
            <a:ext cx="795600" cy="900000"/>
          </a:xfrm>
        </p:spPr>
        <p:txBody>
          <a:bodyPr lIns="3600" tIns="3600" rIns="3600" bIns="3600"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profile image from people pages</a:t>
            </a:r>
          </a:p>
        </p:txBody>
      </p:sp>
      <p:sp>
        <p:nvSpPr>
          <p:cNvPr id="42" name="Picture Placeholder 4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4598059" y="4060800"/>
            <a:ext cx="795600" cy="900000"/>
          </a:xfrm>
        </p:spPr>
        <p:txBody>
          <a:bodyPr lIns="3600" tIns="3600" rIns="3600" bIns="3600"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profile image from people pages</a:t>
            </a:r>
          </a:p>
        </p:txBody>
      </p:sp>
      <p:sp>
        <p:nvSpPr>
          <p:cNvPr id="43" name="Picture Placeholder 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598059" y="5335200"/>
            <a:ext cx="795600" cy="900000"/>
          </a:xfrm>
        </p:spPr>
        <p:txBody>
          <a:bodyPr lIns="3600" tIns="3600" rIns="3600" bIns="3600"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profile image from people pages</a:t>
            </a:r>
          </a:p>
        </p:txBody>
      </p:sp>
      <p:sp>
        <p:nvSpPr>
          <p:cNvPr id="44" name="Picture Placeholder 4"/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31800" y="5335200"/>
            <a:ext cx="795600" cy="900000"/>
          </a:xfrm>
        </p:spPr>
        <p:txBody>
          <a:bodyPr lIns="3600" tIns="3600" rIns="3600" bIns="36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profile image from people pages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431800" y="4060800"/>
            <a:ext cx="795600" cy="900000"/>
          </a:xfrm>
        </p:spPr>
        <p:txBody>
          <a:bodyPr lIns="3600" tIns="3600" rIns="3600" bIns="36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profile image from people pages</a:t>
            </a:r>
          </a:p>
        </p:txBody>
      </p:sp>
      <p:sp>
        <p:nvSpPr>
          <p:cNvPr id="46" name="Picture Placeholder 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31800" y="2703600"/>
            <a:ext cx="795600" cy="900000"/>
          </a:xfrm>
        </p:spPr>
        <p:txBody>
          <a:bodyPr lIns="3600" tIns="3600" rIns="3600" bIns="3600"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profile image from people pages</a:t>
            </a:r>
          </a:p>
        </p:txBody>
      </p:sp>
      <p:sp>
        <p:nvSpPr>
          <p:cNvPr id="47" name="Picture Placeholder 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431800" y="1432800"/>
            <a:ext cx="795600" cy="900000"/>
          </a:xfrm>
        </p:spPr>
        <p:txBody>
          <a:bodyPr lIns="3600" tIns="3600" rIns="3600" bIns="3600" anchor="ctr" anchorCtr="0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 dirty="0"/>
              <a:t>Add profile image from people pages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368808" y="1315228"/>
            <a:ext cx="2750400" cy="185429"/>
          </a:xfrm>
        </p:spPr>
        <p:txBody>
          <a:bodyPr/>
          <a:lstStyle>
            <a:lvl1pPr marL="0" indent="0">
              <a:buFontTx/>
              <a:buNone/>
              <a:defRPr sz="105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368808" y="1515897"/>
            <a:ext cx="2749257" cy="283154"/>
          </a:xfrm>
        </p:spPr>
        <p:txBody>
          <a:bodyPr/>
          <a:lstStyle>
            <a:lvl1pPr marL="0" indent="0">
              <a:buFontTx/>
              <a:buNone/>
              <a:defRPr sz="105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539669" y="1315228"/>
            <a:ext cx="2750400" cy="185429"/>
          </a:xfrm>
        </p:spPr>
        <p:txBody>
          <a:bodyPr/>
          <a:lstStyle>
            <a:lvl1pPr marL="0" indent="0">
              <a:buFontTx/>
              <a:buNone/>
              <a:defRPr sz="105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5535066" y="1515897"/>
            <a:ext cx="2749257" cy="283154"/>
          </a:xfrm>
        </p:spPr>
        <p:txBody>
          <a:bodyPr/>
          <a:lstStyle>
            <a:lvl1pPr marL="0" indent="0">
              <a:buFontTx/>
              <a:buNone/>
              <a:defRPr sz="105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368808" y="2538093"/>
            <a:ext cx="2750400" cy="185429"/>
          </a:xfrm>
        </p:spPr>
        <p:txBody>
          <a:bodyPr/>
          <a:lstStyle>
            <a:lvl1pPr marL="0" indent="0">
              <a:buFontTx/>
              <a:buNone/>
              <a:defRPr sz="105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368808" y="2738762"/>
            <a:ext cx="2749257" cy="283154"/>
          </a:xfrm>
        </p:spPr>
        <p:txBody>
          <a:bodyPr/>
          <a:lstStyle>
            <a:lvl1pPr marL="0" indent="0">
              <a:buFontTx/>
              <a:buNone/>
              <a:defRPr sz="105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539669" y="2538093"/>
            <a:ext cx="2750400" cy="185429"/>
          </a:xfrm>
        </p:spPr>
        <p:txBody>
          <a:bodyPr/>
          <a:lstStyle>
            <a:lvl1pPr marL="0" indent="0">
              <a:buFontTx/>
              <a:buNone/>
              <a:defRPr sz="105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535066" y="2738762"/>
            <a:ext cx="2749257" cy="283154"/>
          </a:xfrm>
        </p:spPr>
        <p:txBody>
          <a:bodyPr/>
          <a:lstStyle>
            <a:lvl1pPr marL="0" indent="0">
              <a:buFontTx/>
              <a:buNone/>
              <a:defRPr sz="105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368808" y="3865194"/>
            <a:ext cx="2750400" cy="185429"/>
          </a:xfrm>
        </p:spPr>
        <p:txBody>
          <a:bodyPr/>
          <a:lstStyle>
            <a:lvl1pPr marL="0" indent="0">
              <a:buFontTx/>
              <a:buNone/>
              <a:defRPr sz="105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368808" y="4065863"/>
            <a:ext cx="2749257" cy="283154"/>
          </a:xfrm>
        </p:spPr>
        <p:txBody>
          <a:bodyPr/>
          <a:lstStyle>
            <a:lvl1pPr marL="0" indent="0">
              <a:buFontTx/>
              <a:buNone/>
              <a:defRPr sz="105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5539669" y="3865194"/>
            <a:ext cx="2750400" cy="185429"/>
          </a:xfrm>
        </p:spPr>
        <p:txBody>
          <a:bodyPr/>
          <a:lstStyle>
            <a:lvl1pPr marL="0" indent="0">
              <a:buFontTx/>
              <a:buNone/>
              <a:defRPr sz="105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5535066" y="4065863"/>
            <a:ext cx="2749257" cy="283154"/>
          </a:xfrm>
        </p:spPr>
        <p:txBody>
          <a:bodyPr/>
          <a:lstStyle>
            <a:lvl1pPr marL="0" indent="0">
              <a:buFontTx/>
              <a:buNone/>
              <a:defRPr sz="105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368808" y="5171160"/>
            <a:ext cx="2750400" cy="185429"/>
          </a:xfrm>
        </p:spPr>
        <p:txBody>
          <a:bodyPr/>
          <a:lstStyle>
            <a:lvl1pPr marL="0" indent="0">
              <a:buFontTx/>
              <a:buNone/>
              <a:defRPr sz="105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368808" y="5371829"/>
            <a:ext cx="2749257" cy="283154"/>
          </a:xfrm>
        </p:spPr>
        <p:txBody>
          <a:bodyPr/>
          <a:lstStyle>
            <a:lvl1pPr marL="0" indent="0">
              <a:buFontTx/>
              <a:buNone/>
              <a:defRPr sz="105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5539669" y="5171160"/>
            <a:ext cx="2750400" cy="185429"/>
          </a:xfrm>
        </p:spPr>
        <p:txBody>
          <a:bodyPr/>
          <a:lstStyle>
            <a:lvl1pPr marL="0" indent="0">
              <a:buFontTx/>
              <a:buNone/>
              <a:defRPr sz="105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5535066" y="5371829"/>
            <a:ext cx="2749257" cy="283154"/>
          </a:xfrm>
        </p:spPr>
        <p:txBody>
          <a:bodyPr/>
          <a:lstStyle>
            <a:lvl1pPr marL="0" indent="0">
              <a:buFontTx/>
              <a:buNone/>
              <a:defRPr sz="1050" b="0" i="1"/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04" name="Straight Connector 103"/>
          <p:cNvCxnSpPr/>
          <p:nvPr userDrawn="1"/>
        </p:nvCxnSpPr>
        <p:spPr>
          <a:xfrm>
            <a:off x="4598059" y="6246000"/>
            <a:ext cx="3690000" cy="0"/>
          </a:xfrm>
          <a:prstGeom prst="line">
            <a:avLst/>
          </a:prstGeom>
          <a:ln w="22225">
            <a:solidFill>
              <a:srgbClr val="CD0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 userDrawn="1"/>
        </p:nvCxnSpPr>
        <p:spPr>
          <a:xfrm>
            <a:off x="431801" y="6246000"/>
            <a:ext cx="3690000" cy="0"/>
          </a:xfrm>
          <a:prstGeom prst="line">
            <a:avLst/>
          </a:prstGeom>
          <a:ln w="22225">
            <a:solidFill>
              <a:srgbClr val="CD0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 userDrawn="1"/>
        </p:nvCxnSpPr>
        <p:spPr>
          <a:xfrm>
            <a:off x="431801" y="4968000"/>
            <a:ext cx="3690000" cy="0"/>
          </a:xfrm>
          <a:prstGeom prst="line">
            <a:avLst/>
          </a:prstGeom>
          <a:ln w="22225">
            <a:solidFill>
              <a:srgbClr val="CD0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 userDrawn="1"/>
        </p:nvCxnSpPr>
        <p:spPr>
          <a:xfrm>
            <a:off x="4598059" y="4968000"/>
            <a:ext cx="3690000" cy="0"/>
          </a:xfrm>
          <a:prstGeom prst="line">
            <a:avLst/>
          </a:prstGeom>
          <a:ln w="22225">
            <a:solidFill>
              <a:srgbClr val="CD0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 userDrawn="1"/>
        </p:nvCxnSpPr>
        <p:spPr>
          <a:xfrm>
            <a:off x="4598059" y="3607200"/>
            <a:ext cx="3690000" cy="0"/>
          </a:xfrm>
          <a:prstGeom prst="line">
            <a:avLst/>
          </a:prstGeom>
          <a:ln w="22225">
            <a:solidFill>
              <a:srgbClr val="CD0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>
          <a:xfrm>
            <a:off x="431801" y="3607200"/>
            <a:ext cx="3690000" cy="0"/>
          </a:xfrm>
          <a:prstGeom prst="line">
            <a:avLst/>
          </a:prstGeom>
          <a:ln w="22225">
            <a:solidFill>
              <a:srgbClr val="CD0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 userDrawn="1"/>
        </p:nvCxnSpPr>
        <p:spPr>
          <a:xfrm>
            <a:off x="431800" y="2340000"/>
            <a:ext cx="3690000" cy="0"/>
          </a:xfrm>
          <a:prstGeom prst="line">
            <a:avLst/>
          </a:prstGeom>
          <a:ln w="22225">
            <a:solidFill>
              <a:srgbClr val="CD0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 userDrawn="1"/>
        </p:nvCxnSpPr>
        <p:spPr>
          <a:xfrm>
            <a:off x="4598059" y="2340000"/>
            <a:ext cx="3690000" cy="0"/>
          </a:xfrm>
          <a:prstGeom prst="line">
            <a:avLst/>
          </a:prstGeom>
          <a:ln w="22225">
            <a:solidFill>
              <a:srgbClr val="CD05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31922666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/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800" y="1282700"/>
            <a:ext cx="4128325" cy="1785104"/>
          </a:xfrm>
        </p:spPr>
        <p:txBody>
          <a:bodyPr/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  <a:lvl4pPr>
              <a:buClr>
                <a:srgbClr val="CD051D"/>
              </a:buClr>
              <a:defRPr/>
            </a:lvl4pPr>
            <a:lvl5pPr>
              <a:buClr>
                <a:srgbClr val="CD051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Primary Image"/>
          <p:cNvSpPr>
            <a:spLocks noGrp="1"/>
          </p:cNvSpPr>
          <p:nvPr>
            <p:ph type="pic" sz="quarter" idx="14" hasCustomPrompt="1"/>
          </p:nvPr>
        </p:nvSpPr>
        <p:spPr>
          <a:xfrm>
            <a:off x="4678878" y="1269270"/>
            <a:ext cx="4033322" cy="5086088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GB" noProof="0" dirty="0"/>
              <a:t>Please add a primary image from the Brand Library</a:t>
            </a:r>
          </a:p>
        </p:txBody>
      </p:sp>
      <p:sp>
        <p:nvSpPr>
          <p:cNvPr id="10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3182"/>
          </a:xfrm>
        </p:spPr>
        <p:txBody>
          <a:bodyPr anchor="ctr">
            <a:spAutoFit/>
          </a:bodyPr>
          <a:lstStyle>
            <a:lvl1pPr>
              <a:defRPr sz="2100" b="1" baseline="0">
                <a:solidFill>
                  <a:srgbClr val="CD051D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941704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/primary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rimary Image"/>
          <p:cNvSpPr>
            <a:spLocks noGrp="1"/>
          </p:cNvSpPr>
          <p:nvPr>
            <p:ph type="pic" sz="quarter" idx="14" hasCustomPrompt="1"/>
          </p:nvPr>
        </p:nvSpPr>
        <p:spPr>
          <a:xfrm>
            <a:off x="4120738" y="2636323"/>
            <a:ext cx="4591462" cy="3719036"/>
          </a:xfr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GB" noProof="0" dirty="0"/>
              <a:t>Please add a primary image from the Brand Library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="0" i="0"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31800" y="1282700"/>
            <a:ext cx="8280399" cy="1785104"/>
          </a:xfrm>
        </p:spPr>
        <p:txBody>
          <a:bodyPr/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  <a:lvl4pPr>
              <a:buClr>
                <a:srgbClr val="CD051D"/>
              </a:buClr>
              <a:defRPr/>
            </a:lvl4pPr>
            <a:lvl5pPr>
              <a:buClr>
                <a:srgbClr val="CD051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rgbClr val="CD051D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827306"/>
      </p:ext>
    </p:extLst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sid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5330363" y="1276350"/>
            <a:ext cx="3513600" cy="2340000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rgbClr val="CD051D"/>
              </a:buClr>
              <a:buNone/>
              <a:defRPr sz="2000" baseline="0"/>
            </a:lvl1pPr>
          </a:lstStyle>
          <a:p>
            <a:r>
              <a:rPr lang="en-GB" dirty="0"/>
              <a:t>Please add a secondary image from the Brand Library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5330363" y="3859125"/>
            <a:ext cx="3513600" cy="23400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GB" sz="2000" baseline="0" dirty="0"/>
            </a:lvl1pPr>
          </a:lstStyle>
          <a:p>
            <a:pPr marL="0" lvl="0" indent="0" algn="ctr">
              <a:buNone/>
            </a:pPr>
            <a:r>
              <a:rPr lang="en-GB" dirty="0"/>
              <a:t>Please add a secondary image from the Brand Library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408342" cy="369332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799" y="1276350"/>
            <a:ext cx="4680000" cy="4922775"/>
          </a:xfrm>
        </p:spPr>
        <p:txBody>
          <a:bodyPr wrap="square"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  <a:lvl4pPr>
              <a:buClr>
                <a:srgbClr val="CD051D"/>
              </a:buClr>
              <a:defRPr/>
            </a:lvl4pPr>
            <a:lvl5pPr>
              <a:buClr>
                <a:srgbClr val="CD051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5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rgbClr val="CD051D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925850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ottom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31800" y="4064956"/>
            <a:ext cx="3782330" cy="23400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GB" sz="2000" baseline="0" dirty="0"/>
            </a:lvl1pPr>
          </a:lstStyle>
          <a:p>
            <a:pPr marL="0" lvl="0" indent="0" algn="ctr">
              <a:buNone/>
            </a:pPr>
            <a:r>
              <a:rPr lang="en-GB" dirty="0"/>
              <a:t>Please add a secondary image from the Brand Library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27880" y="4064956"/>
            <a:ext cx="3782330" cy="23400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GB" sz="2000" baseline="0" dirty="0"/>
            </a:lvl1pPr>
          </a:lstStyle>
          <a:p>
            <a:pPr marL="0" lvl="0" indent="0" algn="ctr">
              <a:buNone/>
            </a:pPr>
            <a:r>
              <a:rPr lang="en-GB" dirty="0"/>
              <a:t>Please add a secondary image from the Brand Library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8280400" cy="369332"/>
          </a:xfrm>
        </p:spPr>
        <p:txBody>
          <a:bodyPr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49"/>
            <a:ext cx="8280400" cy="2709755"/>
          </a:xfrm>
        </p:spPr>
        <p:txBody>
          <a:bodyPr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  <a:lvl4pPr>
              <a:buClr>
                <a:srgbClr val="CD051D"/>
              </a:buClr>
              <a:defRPr/>
            </a:lvl4pPr>
            <a:lvl5pPr>
              <a:buClr>
                <a:srgbClr val="CD051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1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3182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rgbClr val="CD051D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775035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0">
            <a:normAutofit/>
          </a:bodyPr>
          <a:lstStyle>
            <a:lvl1pPr marL="6991350" indent="0" algn="ctr">
              <a:buClr>
                <a:srgbClr val="CD051D"/>
              </a:buClr>
              <a:buNone/>
              <a:defRPr sz="2000"/>
            </a:lvl1pPr>
          </a:lstStyle>
          <a:p>
            <a:r>
              <a:rPr lang="en-GB" dirty="0"/>
              <a:t>Please add a secondary image from the Brand Library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276350"/>
            <a:ext cx="6555855" cy="4968000"/>
          </a:xfrm>
        </p:spPr>
        <p:txBody>
          <a:bodyPr wrap="square">
            <a:noAutofit/>
          </a:bodyPr>
          <a:lstStyle>
            <a:lvl1pPr>
              <a:buClr>
                <a:srgbClr val="CD051D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CD051D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CD051D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CD051D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CD051D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6288"/>
            <a:ext cx="6555855" cy="369332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9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6555855" cy="383182"/>
          </a:xfrm>
        </p:spPr>
        <p:txBody>
          <a:bodyPr wrap="square" anchor="ctr">
            <a:spAutoFit/>
          </a:bodyPr>
          <a:lstStyle>
            <a:lvl1pPr>
              <a:defRPr sz="2100" baseline="0">
                <a:solidFill>
                  <a:srgbClr val="CD051D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009606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7600"/>
            <a:ext cx="8280400" cy="370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1600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8 October 2021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263863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AF89B2BC-057E-5146-8F2E-F3D2FBECD2D1}"/>
              </a:ext>
            </a:extLst>
          </p:cNvPr>
          <p:cNvSpPr/>
          <p:nvPr userDrawn="1"/>
        </p:nvSpPr>
        <p:spPr>
          <a:xfrm>
            <a:off x="7096567" y="2678698"/>
            <a:ext cx="840163" cy="8401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F89B2BC-057E-5146-8F2E-F3D2FBECD2D1}"/>
              </a:ext>
            </a:extLst>
          </p:cNvPr>
          <p:cNvSpPr/>
          <p:nvPr userDrawn="1"/>
        </p:nvSpPr>
        <p:spPr>
          <a:xfrm>
            <a:off x="7100746" y="293991"/>
            <a:ext cx="831805" cy="83180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977441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38188"/>
            <a:ext cx="8280400" cy="3778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333741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8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91334"/>
            <a:ext cx="4932000" cy="22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29242" y="1346764"/>
            <a:ext cx="2804904" cy="3799977"/>
            <a:chOff x="5240046" y="1339913"/>
            <a:chExt cx="2804904" cy="3799977"/>
          </a:xfrm>
        </p:grpSpPr>
        <p:grpSp>
          <p:nvGrpSpPr>
            <p:cNvPr id="16" name="Group 15"/>
            <p:cNvGrpSpPr/>
            <p:nvPr/>
          </p:nvGrpSpPr>
          <p:grpSpPr>
            <a:xfrm>
              <a:off x="5240046" y="1491916"/>
              <a:ext cx="2345230" cy="3647974"/>
              <a:chOff x="5240046" y="1491916"/>
              <a:chExt cx="2345230" cy="364797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0047" y="1491916"/>
                <a:ext cx="860094" cy="96008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3117" y="3004827"/>
                <a:ext cx="847024" cy="65626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8611" y="4175691"/>
                <a:ext cx="831530" cy="964199"/>
              </a:xfrm>
              <a:prstGeom prst="rect">
                <a:avLst/>
              </a:prstGeom>
            </p:spPr>
          </p:pic>
          <p:cxnSp>
            <p:nvCxnSpPr>
              <p:cNvPr id="23" name="Straight Connector 22"/>
              <p:cNvCxnSpPr/>
              <p:nvPr/>
            </p:nvCxnSpPr>
            <p:spPr>
              <a:xfrm>
                <a:off x="5240047" y="2637321"/>
                <a:ext cx="22008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240046" y="4098756"/>
                <a:ext cx="22008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6244516" y="2004005"/>
                <a:ext cx="13407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offices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227581" y="3475206"/>
                <a:ext cx="13576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countries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227580" y="4739780"/>
                <a:ext cx="13576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partners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244516" y="1339913"/>
              <a:ext cx="1212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44515" y="2811933"/>
              <a:ext cx="1212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</a:rPr>
                <a:t>35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51766" y="4077900"/>
              <a:ext cx="18931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</a:rPr>
                <a:t>750+</a:t>
              </a: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3314072" y="1539678"/>
            <a:ext cx="2515856" cy="3607143"/>
            <a:chOff x="1436358" y="1542967"/>
            <a:chExt cx="2515856" cy="360714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272" y="1542967"/>
              <a:ext cx="1778693" cy="885961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1474647" y="2656572"/>
              <a:ext cx="220085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492295" y="4105171"/>
              <a:ext cx="220085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474647" y="3536342"/>
              <a:ext cx="1357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lawyers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4646" y="4750000"/>
              <a:ext cx="13576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people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74646" y="2813952"/>
              <a:ext cx="24775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</a:rPr>
                <a:t>3,000+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36358" y="4095491"/>
              <a:ext cx="24775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solidFill>
                    <a:schemeClr val="bg1"/>
                  </a:solidFill>
                </a:rPr>
                <a:t>5,000</a:t>
              </a: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AF89B2BC-057E-5146-8F2E-F3D2FBECD2D1}"/>
              </a:ext>
            </a:extLst>
          </p:cNvPr>
          <p:cNvSpPr/>
          <p:nvPr userDrawn="1"/>
        </p:nvSpPr>
        <p:spPr>
          <a:xfrm>
            <a:off x="7099023" y="4856665"/>
            <a:ext cx="835250" cy="83525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EB42D8-C622-2D49-B7D9-0A26B90C3596}"/>
              </a:ext>
            </a:extLst>
          </p:cNvPr>
          <p:cNvSpPr/>
          <p:nvPr userDrawn="1"/>
        </p:nvSpPr>
        <p:spPr>
          <a:xfrm>
            <a:off x="6673980" y="5647494"/>
            <a:ext cx="1685337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>Global </a:t>
            </a:r>
            <a:r>
              <a:rPr lang="en-GB" sz="1500" b="1" dirty="0">
                <a:solidFill>
                  <a:schemeClr val="accent1"/>
                </a:solidFill>
              </a:rPr>
              <a:t>top-15</a:t>
            </a:r>
            <a:r>
              <a:rPr lang="en-GB" sz="1500" dirty="0">
                <a:solidFill>
                  <a:schemeClr val="accent1"/>
                </a:solidFill>
              </a:rPr>
              <a:t> </a:t>
            </a:r>
            <a:r>
              <a:rPr lang="en-GB" sz="1500" dirty="0">
                <a:solidFill>
                  <a:schemeClr val="tx1"/>
                </a:solidFill>
              </a:rPr>
              <a:t>law practice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C11C160-5BE9-914C-A8D2-DB1BE7F93A5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386" y="4963150"/>
            <a:ext cx="472524" cy="58803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A8D9149-109D-EF40-BDB8-7737A2F68201}"/>
              </a:ext>
            </a:extLst>
          </p:cNvPr>
          <p:cNvSpPr/>
          <p:nvPr userDrawn="1"/>
        </p:nvSpPr>
        <p:spPr>
          <a:xfrm>
            <a:off x="6130648" y="1082864"/>
            <a:ext cx="2772000" cy="140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500" dirty="0">
                <a:solidFill>
                  <a:schemeClr val="tx1"/>
                </a:solidFill>
              </a:rPr>
              <a:t>In 2019 we acted for:</a:t>
            </a:r>
          </a:p>
          <a:p>
            <a:pPr marL="0" indent="0" algn="ctr">
              <a:buFont typeface="Helvetica" pitchFamily="2" charset="0"/>
              <a:buNone/>
            </a:pPr>
            <a:r>
              <a:rPr lang="en-GB" sz="1500" b="1" dirty="0">
                <a:solidFill>
                  <a:schemeClr val="accent1"/>
                </a:solidFill>
              </a:rPr>
              <a:t>42 </a:t>
            </a:r>
            <a:r>
              <a:rPr lang="en-GB" sz="1500" b="0" dirty="0">
                <a:solidFill>
                  <a:schemeClr val="tx1"/>
                </a:solidFill>
              </a:rPr>
              <a:t>of the </a:t>
            </a:r>
            <a:r>
              <a:rPr lang="en-GB" sz="1500" b="1" dirty="0">
                <a:solidFill>
                  <a:schemeClr val="accent1"/>
                </a:solidFill>
              </a:rPr>
              <a:t>Fortune 50</a:t>
            </a:r>
          </a:p>
          <a:p>
            <a:pPr marL="0" indent="0" algn="ctr">
              <a:buFont typeface="Helvetica" pitchFamily="2" charset="0"/>
              <a:buNone/>
            </a:pPr>
            <a:r>
              <a:rPr lang="en-GB" sz="1500" b="1" dirty="0">
                <a:solidFill>
                  <a:schemeClr val="accent1"/>
                </a:solidFill>
              </a:rPr>
              <a:t>75</a:t>
            </a:r>
            <a:r>
              <a:rPr lang="en-GB" sz="1500" dirty="0">
                <a:solidFill>
                  <a:schemeClr val="tx1"/>
                </a:solidFill>
              </a:rPr>
              <a:t> of the </a:t>
            </a:r>
            <a:r>
              <a:rPr lang="en-GB" sz="1500" b="1" dirty="0">
                <a:solidFill>
                  <a:schemeClr val="accent1"/>
                </a:solidFill>
              </a:rPr>
              <a:t>Fortune 100</a:t>
            </a:r>
          </a:p>
          <a:p>
            <a:pPr marL="0" indent="0" algn="ctr">
              <a:buFont typeface="Helvetica" pitchFamily="2" charset="0"/>
              <a:buNone/>
            </a:pPr>
            <a:r>
              <a:rPr lang="en-GB" sz="1500" b="1" dirty="0">
                <a:solidFill>
                  <a:schemeClr val="accent1"/>
                </a:solidFill>
              </a:rPr>
              <a:t>113</a:t>
            </a:r>
            <a:r>
              <a:rPr lang="en-GB" sz="1500" dirty="0">
                <a:solidFill>
                  <a:schemeClr val="tx1"/>
                </a:solidFill>
              </a:rPr>
              <a:t> of the </a:t>
            </a:r>
            <a:r>
              <a:rPr lang="en-GB" sz="1500" b="1" dirty="0">
                <a:solidFill>
                  <a:schemeClr val="accent1"/>
                </a:solidFill>
              </a:rPr>
              <a:t>Fortune 200</a:t>
            </a:r>
          </a:p>
          <a:p>
            <a:pPr marL="0" indent="0" algn="ctr">
              <a:buFont typeface="Helvetica" pitchFamily="2" charset="0"/>
              <a:buNone/>
            </a:pPr>
            <a:r>
              <a:rPr lang="en-GB" sz="1500" b="1" dirty="0">
                <a:solidFill>
                  <a:schemeClr val="accent1"/>
                </a:solidFill>
              </a:rPr>
              <a:t>68</a:t>
            </a:r>
            <a:r>
              <a:rPr lang="en-GB" sz="1500" dirty="0">
                <a:solidFill>
                  <a:schemeClr val="accent1"/>
                </a:solidFill>
              </a:rPr>
              <a:t> </a:t>
            </a:r>
            <a:r>
              <a:rPr lang="en-GB" sz="1500" dirty="0">
                <a:solidFill>
                  <a:schemeClr val="tx1"/>
                </a:solidFill>
              </a:rPr>
              <a:t>of the </a:t>
            </a:r>
            <a:r>
              <a:rPr lang="en-GB" sz="1500" b="1" dirty="0">
                <a:solidFill>
                  <a:schemeClr val="accent1"/>
                </a:solidFill>
              </a:rPr>
              <a:t>FTSE 100</a:t>
            </a:r>
          </a:p>
        </p:txBody>
      </p:sp>
      <p:sp>
        <p:nvSpPr>
          <p:cNvPr id="8" name="5-Point Star 7"/>
          <p:cNvSpPr/>
          <p:nvPr userDrawn="1"/>
        </p:nvSpPr>
        <p:spPr>
          <a:xfrm>
            <a:off x="7227421" y="403299"/>
            <a:ext cx="578454" cy="578454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D4D8BA-8EA2-CB4B-9F9E-9ED802A429AF}"/>
              </a:ext>
            </a:extLst>
          </p:cNvPr>
          <p:cNvSpPr/>
          <p:nvPr userDrawn="1"/>
        </p:nvSpPr>
        <p:spPr>
          <a:xfrm>
            <a:off x="6184648" y="3495587"/>
            <a:ext cx="2664000" cy="1246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>We advised on deals with a total value of </a:t>
            </a:r>
            <a:r>
              <a:rPr lang="en-GB" sz="1500" b="0" dirty="0">
                <a:solidFill>
                  <a:schemeClr val="tx1"/>
                </a:solidFill>
              </a:rPr>
              <a:t>approximately </a:t>
            </a:r>
            <a:r>
              <a:rPr lang="en-GB" sz="1500" b="1" dirty="0">
                <a:solidFill>
                  <a:schemeClr val="accent1"/>
                </a:solidFill>
              </a:rPr>
              <a:t>US$231.4 billion</a:t>
            </a:r>
            <a:r>
              <a:rPr lang="en-GB" sz="1500" dirty="0">
                <a:solidFill>
                  <a:schemeClr val="accent1"/>
                </a:solidFill>
              </a:rPr>
              <a:t> </a:t>
            </a:r>
            <a:r>
              <a:rPr lang="en-GB" sz="1500" dirty="0">
                <a:solidFill>
                  <a:schemeClr val="tx1"/>
                </a:solidFill>
              </a:rPr>
              <a:t>in the last three years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22" y="2763044"/>
            <a:ext cx="633053" cy="633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0814974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7600"/>
            <a:ext cx="8280400" cy="370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599"/>
            <a:ext cx="8280400" cy="381600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8 October 2021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8"/>
          </p:nvPr>
        </p:nvSpPr>
        <p:spPr>
          <a:xfrm>
            <a:off x="431800" y="1309687"/>
            <a:ext cx="8280400" cy="5040000"/>
          </a:xfrm>
        </p:spPr>
        <p:txBody>
          <a:bodyPr>
            <a:normAutofit/>
          </a:bodyPr>
          <a:lstStyle>
            <a:lvl1pPr>
              <a:buClr>
                <a:srgbClr val="CD051D"/>
              </a:buClr>
              <a:defRPr/>
            </a:lvl1pPr>
          </a:lstStyle>
          <a:p>
            <a:endParaRPr lang="en-GB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933638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31800" y="1233487"/>
            <a:ext cx="8280400" cy="5112000"/>
          </a:xfrm>
        </p:spPr>
        <p:txBody>
          <a:bodyPr>
            <a:noAutofit/>
          </a:bodyPr>
          <a:lstStyle>
            <a:lvl1pPr marL="360363" indent="-360363">
              <a:buClr>
                <a:srgbClr val="CD051D"/>
              </a:buClr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623888" indent="-280988">
              <a:buClr>
                <a:srgbClr val="CD051D"/>
              </a:buClr>
              <a:buFont typeface="Verdana" panose="020B0604030504040204" pitchFamily="34" charset="0"/>
              <a:buChar char="−"/>
              <a:defRPr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item here</a:t>
            </a:r>
          </a:p>
          <a:p>
            <a:pPr lvl="1"/>
            <a:r>
              <a:rPr lang="en-US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599"/>
            <a:ext cx="8280400" cy="381600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rgbClr val="CD051D"/>
                </a:solidFill>
              </a:defRPr>
            </a:lvl1pPr>
          </a:lstStyle>
          <a:p>
            <a:r>
              <a:rPr lang="en-US" dirty="0"/>
              <a:t>Click to add Contents heading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587030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2)">
    <p:bg>
      <p:bgPr>
        <a:solidFill>
          <a:srgbClr val="CD0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7600"/>
            <a:ext cx="8280400" cy="370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599"/>
            <a:ext cx="8280400" cy="381600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8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8"/>
          </p:nvPr>
        </p:nvSpPr>
        <p:spPr>
          <a:xfrm>
            <a:off x="431800" y="1309687"/>
            <a:ext cx="8280400" cy="4989513"/>
          </a:xfrm>
        </p:spPr>
        <p:txBody>
          <a:bodyPr>
            <a:noAutofit/>
          </a:bodyPr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48721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7600"/>
            <a:ext cx="8280400" cy="370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1600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8 October 2021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431800" y="1310400"/>
            <a:ext cx="8280400" cy="5040000"/>
          </a:xfrm>
        </p:spPr>
        <p:txBody>
          <a:bodyPr>
            <a:normAutofit/>
          </a:bodyPr>
          <a:lstStyle>
            <a:lvl1pPr>
              <a:buClr>
                <a:srgbClr val="CD051D"/>
              </a:buClr>
              <a:defRPr/>
            </a:lvl1pPr>
          </a:lstStyle>
          <a:p>
            <a:endParaRPr lang="en-GB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019925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8 October 2021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431800" y="1310400"/>
            <a:ext cx="4082143" cy="5040000"/>
          </a:xfrm>
        </p:spPr>
        <p:txBody>
          <a:bodyPr>
            <a:normAutofit/>
          </a:bodyPr>
          <a:lstStyle>
            <a:lvl1pPr>
              <a:buClr>
                <a:srgbClr val="CD051D"/>
              </a:buClr>
              <a:defRPr/>
            </a:lvl1pPr>
          </a:lstStyle>
          <a:p>
            <a:endParaRPr lang="en-GB" dirty="0"/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630057" y="1310400"/>
            <a:ext cx="4082143" cy="5040000"/>
          </a:xfrm>
        </p:spPr>
        <p:txBody>
          <a:bodyPr>
            <a:normAutofit/>
          </a:bodyPr>
          <a:lstStyle>
            <a:lvl1pPr>
              <a:buClr>
                <a:srgbClr val="CD051D"/>
              </a:buClr>
              <a:defRPr/>
            </a:lvl1pPr>
          </a:lstStyle>
          <a:p>
            <a:endParaRPr lang="en-GB" dirty="0"/>
          </a:p>
        </p:txBody>
      </p:sp>
      <p:sp>
        <p:nvSpPr>
          <p:cNvPr id="10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7600"/>
            <a:ext cx="8280400" cy="370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5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1600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925081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31800" y="1310400"/>
            <a:ext cx="8280400" cy="5040000"/>
          </a:xfrm>
        </p:spPr>
        <p:txBody>
          <a:bodyPr wrap="square">
            <a:normAutofit/>
          </a:bodyPr>
          <a:lstStyle>
            <a:lvl1pPr>
              <a:buClr>
                <a:srgbClr val="CD051D"/>
              </a:buClr>
              <a:defRPr/>
            </a:lvl1pPr>
            <a:lvl2pPr>
              <a:buClr>
                <a:srgbClr val="CD051D"/>
              </a:buClr>
              <a:defRPr/>
            </a:lvl2pPr>
            <a:lvl3pPr>
              <a:buClr>
                <a:srgbClr val="CD051D"/>
              </a:buClr>
              <a:defRPr/>
            </a:lvl3pPr>
            <a:lvl4pPr>
              <a:buClr>
                <a:srgbClr val="CD051D"/>
              </a:buClr>
              <a:defRPr/>
            </a:lvl4pPr>
            <a:lvl5pPr>
              <a:buClr>
                <a:srgbClr val="CD051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9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7600"/>
            <a:ext cx="8280400" cy="370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1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1600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791256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bg>
      <p:bgPr>
        <a:solidFill>
          <a:srgbClr val="CD0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8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8"/>
          </p:nvPr>
        </p:nvSpPr>
        <p:spPr>
          <a:xfrm>
            <a:off x="431800" y="1310400"/>
            <a:ext cx="8280400" cy="5040000"/>
          </a:xfrm>
        </p:spPr>
        <p:txBody>
          <a:bodyPr>
            <a:normAutofit/>
          </a:bodyPr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7600"/>
            <a:ext cx="8280400" cy="3708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0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1600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826187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bg>
      <p:bgPr>
        <a:solidFill>
          <a:srgbClr val="CD0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8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Double Brace 4"/>
          <p:cNvSpPr/>
          <p:nvPr userDrawn="1"/>
        </p:nvSpPr>
        <p:spPr>
          <a:xfrm>
            <a:off x="347694" y="342900"/>
            <a:ext cx="8492448" cy="5886450"/>
          </a:xfrm>
          <a:prstGeom prst="bracePair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685215" y="5495094"/>
            <a:ext cx="1209793" cy="857248"/>
          </a:xfrm>
          <a:prstGeom prst="rect">
            <a:avLst/>
          </a:prstGeom>
          <a:solidFill>
            <a:srgbClr val="CD0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22250" y="209552"/>
            <a:ext cx="1209793" cy="857248"/>
          </a:xfrm>
          <a:prstGeom prst="rect">
            <a:avLst/>
          </a:prstGeom>
          <a:solidFill>
            <a:srgbClr val="CD0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0736" y="-256639"/>
            <a:ext cx="12113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“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743353" y="5248811"/>
            <a:ext cx="22590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”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1412993" y="342900"/>
            <a:ext cx="64998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1264293" y="6229350"/>
            <a:ext cx="64998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4403248" y="5302564"/>
            <a:ext cx="3319463" cy="32316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Name of Quote Author here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4403248" y="5659826"/>
            <a:ext cx="3319463" cy="32316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5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of Quote Author here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1295400" y="1020762"/>
            <a:ext cx="6553200" cy="3981600"/>
          </a:xfrm>
        </p:spPr>
        <p:txBody>
          <a:bodyPr>
            <a:normAutofit/>
          </a:bodyPr>
          <a:lstStyle>
            <a:lvl1pPr marL="0" indent="0">
              <a:buClr>
                <a:srgbClr val="FFFFFF"/>
              </a:buClr>
              <a:buNone/>
              <a:defRPr i="1">
                <a:solidFill>
                  <a:srgbClr val="FFFFFF"/>
                </a:solidFill>
              </a:defRPr>
            </a:lvl1pPr>
            <a:lvl2pPr marL="360000" indent="0">
              <a:buClr>
                <a:srgbClr val="FFFFFF"/>
              </a:buClr>
              <a:buNone/>
              <a:defRPr i="1">
                <a:solidFill>
                  <a:srgbClr val="FFFFFF"/>
                </a:solidFill>
              </a:defRPr>
            </a:lvl2pPr>
            <a:lvl3pPr marL="720000" indent="0">
              <a:buClr>
                <a:srgbClr val="FFFFFF"/>
              </a:buClr>
              <a:buNone/>
              <a:defRPr i="1">
                <a:solidFill>
                  <a:srgbClr val="FFFFFF"/>
                </a:solidFill>
              </a:defRPr>
            </a:lvl3pPr>
            <a:lvl4pPr marL="1080000" indent="0">
              <a:buClr>
                <a:srgbClr val="FFFFFF"/>
              </a:buClr>
              <a:buNone/>
              <a:defRPr i="1">
                <a:solidFill>
                  <a:srgbClr val="FFFFFF"/>
                </a:solidFill>
              </a:defRPr>
            </a:lvl4pPr>
            <a:lvl5pPr marL="1440000" indent="0">
              <a:buClr>
                <a:srgbClr val="FFFFFF"/>
              </a:buClr>
              <a:buNone/>
              <a:defRPr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169724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265319" y="205383"/>
            <a:ext cx="8630592" cy="6096000"/>
          </a:xfrm>
          <a:prstGeom prst="roundRect">
            <a:avLst/>
          </a:prstGeom>
          <a:noFill/>
          <a:ln>
            <a:solidFill>
              <a:srgbClr val="CD0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 userDrawn="1"/>
        </p:nvSpPr>
        <p:spPr>
          <a:xfrm>
            <a:off x="513440" y="438150"/>
            <a:ext cx="8134350" cy="5687151"/>
          </a:xfrm>
          <a:prstGeom prst="roundRect">
            <a:avLst/>
          </a:prstGeom>
          <a:solidFill>
            <a:srgbClr val="CD0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0" y="22958"/>
            <a:ext cx="1293899" cy="10503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8 October 2021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894" y="-191760"/>
            <a:ext cx="22590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rgbClr val="CD051D"/>
                </a:solidFill>
                <a:latin typeface="Bernard MT Condensed" panose="02050806060905020404" pitchFamily="18" charset="0"/>
              </a:rPr>
              <a:t>“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7707149" y="5242399"/>
            <a:ext cx="1293899" cy="11045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710606" y="5072920"/>
            <a:ext cx="22590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rgbClr val="CD051D"/>
                </a:solidFill>
                <a:latin typeface="Bernard MT Condensed" panose="02050806060905020404" pitchFamily="18" charset="0"/>
              </a:rPr>
              <a:t>”</a:t>
            </a:r>
          </a:p>
        </p:txBody>
      </p:sp>
      <p:sp>
        <p:nvSpPr>
          <p:cNvPr id="31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4403248" y="5302564"/>
            <a:ext cx="3319463" cy="323165"/>
          </a:xfrm>
        </p:spPr>
        <p:txBody>
          <a:bodyPr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6B2"/>
              </a:buClr>
              <a:buSzTx/>
              <a:buFontTx/>
              <a:buNone/>
              <a:tabLst/>
              <a:defRPr sz="15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6B2"/>
              </a:buClr>
              <a:buSzTx/>
              <a:buFontTx/>
              <a:buNone/>
              <a:tabLst/>
              <a:defRPr/>
            </a:pPr>
            <a:r>
              <a:rPr lang="en-GB" dirty="0"/>
              <a:t>Name of Quote Author here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4403248" y="5659826"/>
            <a:ext cx="3319463" cy="32316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5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of Quote Author here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1295400" y="1020762"/>
            <a:ext cx="6553200" cy="3981600"/>
          </a:xfrm>
        </p:spPr>
        <p:txBody>
          <a:bodyPr>
            <a:normAutofit/>
          </a:bodyPr>
          <a:lstStyle>
            <a:lvl1pPr marL="0" indent="0">
              <a:buClr>
                <a:srgbClr val="FFFFFF"/>
              </a:buClr>
              <a:buNone/>
              <a:defRPr i="1">
                <a:solidFill>
                  <a:srgbClr val="FFFFFF"/>
                </a:solidFill>
              </a:defRPr>
            </a:lvl1pPr>
            <a:lvl2pPr marL="360000" indent="0">
              <a:buClr>
                <a:srgbClr val="FFFFFF"/>
              </a:buClr>
              <a:buNone/>
              <a:defRPr i="1">
                <a:solidFill>
                  <a:srgbClr val="FFFFFF"/>
                </a:solidFill>
              </a:defRPr>
            </a:lvl2pPr>
            <a:lvl3pPr marL="720000" indent="0">
              <a:buClr>
                <a:srgbClr val="FFFFFF"/>
              </a:buClr>
              <a:buNone/>
              <a:defRPr i="1">
                <a:solidFill>
                  <a:srgbClr val="FFFFFF"/>
                </a:solidFill>
              </a:defRPr>
            </a:lvl3pPr>
            <a:lvl4pPr marL="1080000" indent="0">
              <a:buClr>
                <a:srgbClr val="FFFFFF"/>
              </a:buClr>
              <a:buNone/>
              <a:defRPr i="1">
                <a:solidFill>
                  <a:srgbClr val="FFFFFF"/>
                </a:solidFill>
              </a:defRPr>
            </a:lvl4pPr>
            <a:lvl5pPr marL="1440000" indent="0">
              <a:buClr>
                <a:srgbClr val="FFFFFF"/>
              </a:buClr>
              <a:buNone/>
              <a:defRPr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611698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2" t="11081" r="11080" b="17869"/>
          <a:stretch/>
        </p:blipFill>
        <p:spPr>
          <a:xfrm>
            <a:off x="2841672" y="1408910"/>
            <a:ext cx="3460656" cy="4912798"/>
          </a:xfrm>
          <a:prstGeom prst="rect">
            <a:avLst/>
          </a:prstGeom>
        </p:spPr>
      </p:pic>
      <p:sp>
        <p:nvSpPr>
          <p:cNvPr id="1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9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7600"/>
            <a:ext cx="8280400" cy="370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0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1600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Questions?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884624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-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9200" cy="6854400"/>
          </a:xfrm>
          <a:prstGeom prst="rect">
            <a:avLst/>
          </a:prstGeom>
        </p:spPr>
      </p:pic>
      <p:sp>
        <p:nvSpPr>
          <p:cNvPr id="1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8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7600"/>
            <a:ext cx="8280400" cy="3708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0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1600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Questions?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542354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-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" y="1800"/>
            <a:ext cx="9139200" cy="6856200"/>
          </a:xfrm>
          <a:prstGeom prst="rect">
            <a:avLst/>
          </a:prstGeom>
        </p:spPr>
      </p:pic>
      <p:sp>
        <p:nvSpPr>
          <p:cNvPr id="1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47694" y="6483807"/>
            <a:ext cx="139300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Eversheds Sutherland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40694" y="6483807"/>
            <a:ext cx="1402556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</a:rPr>
              <a:t>|</a:t>
            </a:r>
            <a:r>
              <a:rPr lang="en-GB" sz="800" b="1" dirty="0">
                <a:solidFill>
                  <a:schemeClr val="tx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tx1"/>
                </a:solidFill>
              </a:rPr>
              <a:t>8 October 2021</a:t>
            </a:fld>
            <a:r>
              <a:rPr lang="en-GB" sz="800" b="1" dirty="0">
                <a:solidFill>
                  <a:schemeClr val="tx1"/>
                </a:solidFill>
              </a:rPr>
              <a:t> |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807"/>
            <a:ext cx="4932000" cy="216000"/>
          </a:xfrm>
          <a:noFill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777600"/>
            <a:ext cx="8280400" cy="3708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0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600"/>
            <a:ext cx="8280400" cy="381600"/>
          </a:xfrm>
        </p:spPr>
        <p:txBody>
          <a:bodyPr anchor="ctr">
            <a:noAutofit/>
          </a:bodyPr>
          <a:lstStyle>
            <a:lvl1pPr>
              <a:defRPr sz="2100" baseline="0"/>
            </a:lvl1pPr>
          </a:lstStyle>
          <a:p>
            <a:r>
              <a:rPr lang="en-GB" noProof="0" dirty="0"/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160385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/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8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32000" y="1278000"/>
            <a:ext cx="4621439" cy="5040000"/>
          </a:xfrm>
        </p:spPr>
        <p:txBody>
          <a:bodyPr>
            <a:noAutofit/>
          </a:bodyPr>
          <a:lstStyle>
            <a:lvl1pPr marL="365125" indent="-365125">
              <a:buClr>
                <a:srgbClr val="CD051D"/>
              </a:buClr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625475" indent="-280988">
              <a:buClr>
                <a:srgbClr val="CD051D"/>
              </a:buClr>
              <a:buFont typeface="Verdana" panose="020B0604030504040204" pitchFamily="34" charset="0"/>
              <a:buChar char="−"/>
              <a:defRPr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item here</a:t>
            </a:r>
          </a:p>
          <a:p>
            <a:pPr lvl="1"/>
            <a:r>
              <a:rPr lang="en-US" dirty="0"/>
              <a:t>Sub item runs here</a:t>
            </a:r>
          </a:p>
        </p:txBody>
      </p:sp>
      <p:sp>
        <p:nvSpPr>
          <p:cNvPr id="12" name="Heading"/>
          <p:cNvSpPr>
            <a:spLocks noGrp="1"/>
          </p:cNvSpPr>
          <p:nvPr>
            <p:ph type="title" hasCustomPrompt="1"/>
          </p:nvPr>
        </p:nvSpPr>
        <p:spPr>
          <a:xfrm>
            <a:off x="432000" y="304914"/>
            <a:ext cx="4640400" cy="674031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rgbClr val="CD051D"/>
                </a:solidFill>
              </a:defRPr>
            </a:lvl1pPr>
          </a:lstStyle>
          <a:p>
            <a:r>
              <a:rPr lang="en-US" dirty="0"/>
              <a:t>Click to add Contents heading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583121" y="1278000"/>
            <a:ext cx="3257020" cy="5040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GB" noProof="0" dirty="0"/>
              <a:t>Please add a primary image from the Brand Library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986956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CD0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2861" cy="370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3219" y="5432579"/>
            <a:ext cx="60575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eversheds-sutherland.at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3219" y="5873018"/>
            <a:ext cx="480028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GB" sz="800" b="0" i="0" dirty="0" err="1">
                <a:solidFill>
                  <a:schemeClr val="bg1"/>
                </a:solidFill>
              </a:rPr>
              <a:t>Stolitzka&amp;Partner</a:t>
            </a:r>
            <a:r>
              <a:rPr lang="en-GB" sz="800" b="0" i="0" dirty="0">
                <a:solidFill>
                  <a:schemeClr val="bg1"/>
                </a:solidFill>
              </a:rPr>
              <a:t> </a:t>
            </a:r>
            <a:r>
              <a:rPr lang="en-GB" sz="800" b="0" i="0" dirty="0" err="1">
                <a:solidFill>
                  <a:schemeClr val="bg1"/>
                </a:solidFill>
              </a:rPr>
              <a:t>Rechtsanwälte</a:t>
            </a:r>
            <a:r>
              <a:rPr lang="en-GB" sz="800" b="0" i="0" dirty="0">
                <a:solidFill>
                  <a:schemeClr val="bg1"/>
                </a:solidFill>
              </a:rPr>
              <a:t> OG is a member of </a:t>
            </a:r>
            <a:r>
              <a:rPr lang="en-GB" sz="800" b="0" i="0" dirty="0" err="1">
                <a:solidFill>
                  <a:schemeClr val="bg1"/>
                </a:solidFill>
              </a:rPr>
              <a:t>Everhseds</a:t>
            </a:r>
            <a:r>
              <a:rPr lang="en-GB" sz="800" b="0" i="0" dirty="0">
                <a:solidFill>
                  <a:schemeClr val="bg1"/>
                </a:solidFill>
              </a:rPr>
              <a:t> Sutherland (Europe) Ltd.</a:t>
            </a:r>
          </a:p>
          <a:p>
            <a:pPr>
              <a:spcAft>
                <a:spcPts val="100"/>
              </a:spcAft>
            </a:pPr>
            <a:endParaRPr lang="en-GB" sz="800" b="0" i="0" dirty="0">
              <a:solidFill>
                <a:schemeClr val="bg1"/>
              </a:solidFill>
            </a:endParaRPr>
          </a:p>
          <a:p>
            <a:pPr>
              <a:spcAft>
                <a:spcPts val="100"/>
              </a:spcAft>
            </a:pPr>
            <a:r>
              <a:rPr lang="en-GB" sz="800" b="0" i="0" dirty="0">
                <a:solidFill>
                  <a:schemeClr val="bg1"/>
                </a:solidFill>
              </a:rPr>
              <a:t>© Eversheds Sutherland 2021. All rights reserved.</a:t>
            </a:r>
            <a:endParaRPr lang="en-US" sz="800" b="0" i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301988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second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472113" y="0"/>
            <a:ext cx="3671887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GB" noProof="0" dirty="0"/>
              <a:t>Please add a secondary image from the Brand Library</a:t>
            </a:r>
            <a:endParaRPr lang="en-GB" dirty="0"/>
          </a:p>
        </p:txBody>
      </p:sp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32000" y="1278000"/>
            <a:ext cx="4621439" cy="5040000"/>
          </a:xfrm>
        </p:spPr>
        <p:txBody>
          <a:bodyPr>
            <a:noAutofit/>
          </a:bodyPr>
          <a:lstStyle>
            <a:lvl1pPr marL="360363" indent="-360363">
              <a:buClr>
                <a:srgbClr val="CD051D"/>
              </a:buClr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623888" indent="-280988">
              <a:buClr>
                <a:srgbClr val="CD051D"/>
              </a:buClr>
              <a:buFont typeface="Verdana" panose="020B0604030504040204" pitchFamily="34" charset="0"/>
              <a:buChar char="−"/>
              <a:defRPr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item here</a:t>
            </a:r>
          </a:p>
          <a:p>
            <a:pPr lvl="1"/>
            <a:r>
              <a:rPr lang="en-US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2000" y="304914"/>
            <a:ext cx="4640400" cy="674031"/>
          </a:xfrm>
        </p:spPr>
        <p:txBody>
          <a:bodyPr anchor="ctr">
            <a:spAutoFit/>
          </a:bodyPr>
          <a:lstStyle>
            <a:lvl1pPr>
              <a:defRPr sz="2100" baseline="0">
                <a:solidFill>
                  <a:srgbClr val="CD051D"/>
                </a:solidFill>
              </a:defRPr>
            </a:lvl1pPr>
          </a:lstStyle>
          <a:p>
            <a:r>
              <a:rPr lang="en-US" dirty="0"/>
              <a:t>Click to add Contents heading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354820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noProof="0" dirty="0"/>
              <a:t>Please add a secondary image </a:t>
            </a:r>
            <a:br>
              <a:rPr lang="en-GB" noProof="0" dirty="0"/>
            </a:br>
            <a:r>
              <a:rPr lang="en-GB" noProof="0" dirty="0"/>
              <a:t>from the Brand Library</a:t>
            </a:r>
            <a:endParaRPr lang="en-GB" dirty="0"/>
          </a:p>
        </p:txBody>
      </p:sp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31800" y="1278000"/>
            <a:ext cx="8280400" cy="5040000"/>
          </a:xfrm>
          <a:solidFill>
            <a:srgbClr val="FFFFFF">
              <a:alpha val="60000"/>
            </a:srgbClr>
          </a:solidFill>
        </p:spPr>
        <p:txBody>
          <a:bodyPr tIns="90000" bIns="90000"/>
          <a:lstStyle>
            <a:lvl1pPr marL="360363" indent="-360363">
              <a:buClr>
                <a:srgbClr val="CD051D"/>
              </a:buClr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623888" indent="-280988">
              <a:buClr>
                <a:srgbClr val="CD051D"/>
              </a:buClr>
              <a:buFont typeface="Verdana" panose="020B0604030504040204" pitchFamily="34" charset="0"/>
              <a:buChar char="−"/>
              <a:defRPr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item here</a:t>
            </a:r>
          </a:p>
          <a:p>
            <a:pPr lvl="1"/>
            <a:r>
              <a:rPr lang="en-US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20399"/>
            <a:ext cx="8280400" cy="644400"/>
          </a:xfrm>
          <a:solidFill>
            <a:srgbClr val="FFFFFF">
              <a:alpha val="60000"/>
            </a:srgbClr>
          </a:solidFill>
        </p:spPr>
        <p:txBody>
          <a:bodyPr anchor="ctr">
            <a:noAutofit/>
          </a:bodyPr>
          <a:lstStyle>
            <a:lvl1pPr>
              <a:defRPr sz="2100" baseline="0">
                <a:solidFill>
                  <a:srgbClr val="CD051D"/>
                </a:solidFill>
              </a:defRPr>
            </a:lvl1pPr>
          </a:lstStyle>
          <a:p>
            <a:r>
              <a:rPr lang="en-US" dirty="0"/>
              <a:t>Click to add Contents heading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45761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 with coloured background">
    <p:bg>
      <p:bgPr>
        <a:solidFill>
          <a:srgbClr val="CD0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in content placeholder"/>
          <p:cNvSpPr>
            <a:spLocks noGrp="1"/>
          </p:cNvSpPr>
          <p:nvPr>
            <p:ph idx="1" hasCustomPrompt="1"/>
          </p:nvPr>
        </p:nvSpPr>
        <p:spPr>
          <a:xfrm>
            <a:off x="431800" y="1233488"/>
            <a:ext cx="8280400" cy="5219700"/>
          </a:xfrm>
        </p:spPr>
        <p:txBody>
          <a:bodyPr/>
          <a:lstStyle>
            <a:lvl1pPr marL="360363" indent="-360363">
              <a:buClr>
                <a:schemeClr val="bg1"/>
              </a:buClr>
              <a:buFont typeface="+mj-lt"/>
              <a:buAutoNum type="arabicPeriod"/>
              <a:defRPr baseline="0">
                <a:solidFill>
                  <a:schemeClr val="bg1"/>
                </a:solidFill>
              </a:defRPr>
            </a:lvl1pPr>
            <a:lvl2pPr marL="623888" indent="-280988">
              <a:buClr>
                <a:schemeClr val="bg1"/>
              </a:buClr>
              <a:buFont typeface="Verdana" panose="020B0604030504040204" pitchFamily="34" charset="0"/>
              <a:buChar char="−"/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 dirty="0"/>
              <a:t>Click to add item here</a:t>
            </a:r>
          </a:p>
          <a:p>
            <a:pPr lvl="1"/>
            <a:r>
              <a:rPr lang="en-GB" noProof="0" dirty="0"/>
              <a:t>Sub item runs here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431800" y="381599"/>
            <a:ext cx="8280400" cy="381600"/>
          </a:xfrm>
        </p:spPr>
        <p:txBody>
          <a:bodyPr anchor="ctr">
            <a:noAutofit/>
          </a:bodyPr>
          <a:lstStyle>
            <a:lvl1pPr>
              <a:defRPr sz="2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Contents heading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044950" y="6441900"/>
            <a:ext cx="7951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8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2999856" y="6483600"/>
            <a:ext cx="4932000" cy="21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460126"/>
      </p:ext>
    </p:extLst>
  </p:cSld>
  <p:clrMapOvr>
    <a:masterClrMapping/>
  </p:clrMapOvr>
  <p:transition>
    <p:wipe/>
  </p:transition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4588673" y="0"/>
            <a:ext cx="4555327" cy="685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GB" noProof="0" dirty="0"/>
              <a:t>Please add a secondary image from the Brand Library</a:t>
            </a:r>
            <a:endParaRPr lang="en-GB" dirty="0"/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347693" y="3426593"/>
            <a:ext cx="4031801" cy="377223"/>
          </a:xfrm>
        </p:spPr>
        <p:txBody>
          <a:bodyPr wrap="square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 hasCustomPrompt="1"/>
          </p:nvPr>
        </p:nvSpPr>
        <p:spPr>
          <a:xfrm>
            <a:off x="347693" y="3035224"/>
            <a:ext cx="4031801" cy="391369"/>
          </a:xfrm>
        </p:spPr>
        <p:txBody>
          <a:bodyPr wrap="square" anchor="b" anchorCtr="0">
            <a:noAutofit/>
          </a:bodyPr>
          <a:lstStyle>
            <a:lvl1pPr>
              <a:defRPr sz="2100" baseline="0">
                <a:solidFill>
                  <a:srgbClr val="CD051D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141734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6858000"/>
          </a:xfrm>
        </p:spPr>
        <p:txBody>
          <a:bodyPr lIns="180000" tIns="180000" rIns="180000" bIns="180000" anchor="ctr" anchorCtr="0">
            <a:normAutofit/>
          </a:bodyPr>
          <a:lstStyle>
            <a:lvl1pPr marL="0" indent="0" algn="ctr">
              <a:buClr>
                <a:srgbClr val="CD051D"/>
              </a:buClr>
              <a:buNone/>
              <a:defRPr sz="2000" baseline="0"/>
            </a:lvl1pPr>
          </a:lstStyle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Please add a secondary image </a:t>
            </a:r>
            <a:br>
              <a:rPr lang="en-GB" noProof="0" dirty="0"/>
            </a:br>
            <a:r>
              <a:rPr lang="en-GB" noProof="0" dirty="0"/>
              <a:t>from the Brand Library</a:t>
            </a:r>
            <a:endParaRPr lang="en-GB" dirty="0"/>
          </a:p>
        </p:txBody>
      </p:sp>
      <p:sp>
        <p:nvSpPr>
          <p:cNvPr id="11" name="Sub-heading"/>
          <p:cNvSpPr>
            <a:spLocks noGrp="1"/>
          </p:cNvSpPr>
          <p:nvPr>
            <p:ph type="body" sz="quarter" idx="10" hasCustomPrompt="1"/>
          </p:nvPr>
        </p:nvSpPr>
        <p:spPr>
          <a:xfrm>
            <a:off x="4342177" y="2854541"/>
            <a:ext cx="4031801" cy="568800"/>
          </a:xfrm>
          <a:solidFill>
            <a:srgbClr val="FFFFFF">
              <a:alpha val="60000"/>
            </a:srgbClr>
          </a:solidFill>
        </p:spPr>
        <p:txBody>
          <a:bodyPr wrap="square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dirty="0"/>
              <a:t>Click to add sub-heading</a:t>
            </a:r>
          </a:p>
        </p:txBody>
      </p:sp>
      <p:sp>
        <p:nvSpPr>
          <p:cNvPr id="12" name="Heading"/>
          <p:cNvSpPr>
            <a:spLocks noGrp="1"/>
          </p:cNvSpPr>
          <p:nvPr>
            <p:ph type="title" hasCustomPrompt="1"/>
          </p:nvPr>
        </p:nvSpPr>
        <p:spPr>
          <a:xfrm>
            <a:off x="4342177" y="2295226"/>
            <a:ext cx="4031801" cy="568800"/>
          </a:xfrm>
          <a:solidFill>
            <a:srgbClr val="FFFFFF">
              <a:alpha val="60000"/>
            </a:srgbClr>
          </a:solidFill>
        </p:spPr>
        <p:txBody>
          <a:bodyPr wrap="square" anchor="b" anchorCtr="0">
            <a:normAutofit/>
          </a:bodyPr>
          <a:lstStyle>
            <a:lvl1pPr>
              <a:defRPr sz="2100" baseline="0">
                <a:solidFill>
                  <a:srgbClr val="CD051D"/>
                </a:solidFill>
              </a:defRPr>
            </a:lvl1pPr>
          </a:lstStyle>
          <a:p>
            <a:r>
              <a:rPr lang="en-GB" noProof="0" dirty="0"/>
              <a:t>Click to add 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323871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6196" y="380093"/>
            <a:ext cx="8276004" cy="38318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2101850"/>
            <a:ext cx="8280400" cy="17851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64000" y="6480000"/>
            <a:ext cx="795192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EFBE-6FC5-4E3B-A532-A391AE8323A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78800" y="6483600"/>
            <a:ext cx="5560158" cy="216000"/>
          </a:xfrm>
          <a:prstGeom prst="rect">
            <a:avLst/>
          </a:prstGeom>
        </p:spPr>
        <p:txBody>
          <a:bodyPr/>
          <a:lstStyle>
            <a:lvl1pPr>
              <a:defRPr lang="en-GB" sz="800" dirty="0"/>
            </a:lvl1pPr>
          </a:lstStyle>
          <a:p>
            <a:endParaRPr lang="en-GB"/>
          </a:p>
        </p:txBody>
      </p:sp>
    </p:spTree>
    <p:custDataLst>
      <p:tags r:id="rId42"/>
    </p:custDataLst>
    <p:extLst>
      <p:ext uri="{BB962C8B-B14F-4D97-AF65-F5344CB8AC3E}">
        <p14:creationId xmlns:p14="http://schemas.microsoft.com/office/powerpoint/2010/main" val="217380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11" r:id="rId2"/>
    <p:sldLayoutId id="2147483812" r:id="rId3"/>
    <p:sldLayoutId id="2147483867" r:id="rId4"/>
    <p:sldLayoutId id="2147483855" r:id="rId5"/>
    <p:sldLayoutId id="2147483866" r:id="rId6"/>
    <p:sldLayoutId id="2147483813" r:id="rId7"/>
    <p:sldLayoutId id="2147483851" r:id="rId8"/>
    <p:sldLayoutId id="2147483852" r:id="rId9"/>
    <p:sldLayoutId id="2147483814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6" r:id="rId26"/>
    <p:sldLayoutId id="2147483859" r:id="rId27"/>
    <p:sldLayoutId id="2147483871" r:id="rId28"/>
    <p:sldLayoutId id="2147483861" r:id="rId29"/>
    <p:sldLayoutId id="2147483862" r:id="rId30"/>
    <p:sldLayoutId id="2147483863" r:id="rId31"/>
    <p:sldLayoutId id="2147483864" r:id="rId32"/>
    <p:sldLayoutId id="2147483868" r:id="rId33"/>
    <p:sldLayoutId id="2147483865" r:id="rId34"/>
    <p:sldLayoutId id="2147483857" r:id="rId35"/>
    <p:sldLayoutId id="2147483858" r:id="rId36"/>
    <p:sldLayoutId id="2147483834" r:id="rId37"/>
    <p:sldLayoutId id="2147483853" r:id="rId38"/>
    <p:sldLayoutId id="2147483854" r:id="rId39"/>
    <p:sldLayoutId id="2147483833" r:id="rId40"/>
  </p:sldLayoutIdLst>
  <p:transition>
    <p:wip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rgbClr val="CD051D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D051D"/>
        </a:buClr>
        <a:buFont typeface="Verdana" panose="020B0604030504040204" pitchFamily="34" charset="0"/>
        <a:buChar char="─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D051D"/>
        </a:buClr>
        <a:buFont typeface="Verdana" panose="020B060403050404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D051D"/>
        </a:buClr>
        <a:buFont typeface="Verdana" panose="020B060403050404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D051D"/>
        </a:buClr>
        <a:buFont typeface="Verdana" panose="020B060403050404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D051D"/>
        </a:buClr>
        <a:buFont typeface="Verdana" panose="020B060403050404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2903">
          <p15:clr>
            <a:srgbClr val="F26B43"/>
          </p15:clr>
        </p15:guide>
        <p15:guide id="3" pos="2857">
          <p15:clr>
            <a:srgbClr val="F26B43"/>
          </p15:clr>
        </p15:guide>
        <p15:guide id="4" pos="3515">
          <p15:clr>
            <a:srgbClr val="F26B43"/>
          </p15:clr>
        </p15:guide>
        <p15:guide id="5" pos="3560">
          <p15:clr>
            <a:srgbClr val="F26B43"/>
          </p15:clr>
        </p15:guide>
        <p15:guide id="6" pos="4173">
          <p15:clr>
            <a:srgbClr val="F26B43"/>
          </p15:clr>
        </p15:guide>
        <p15:guide id="7" pos="4218">
          <p15:clr>
            <a:srgbClr val="F26B43"/>
          </p15:clr>
        </p15:guide>
        <p15:guide id="8" pos="4830">
          <p15:clr>
            <a:srgbClr val="F26B43"/>
          </p15:clr>
        </p15:guide>
        <p15:guide id="9" pos="4876">
          <p15:clr>
            <a:srgbClr val="F26B43"/>
          </p15:clr>
        </p15:guide>
        <p15:guide id="10" pos="5488">
          <p15:clr>
            <a:srgbClr val="F26B43"/>
          </p15:clr>
        </p15:guide>
        <p15:guide id="11" pos="2245">
          <p15:clr>
            <a:srgbClr val="F26B43"/>
          </p15:clr>
        </p15:guide>
        <p15:guide id="12" pos="2200">
          <p15:clr>
            <a:srgbClr val="F26B43"/>
          </p15:clr>
        </p15:guide>
        <p15:guide id="13" pos="1587">
          <p15:clr>
            <a:srgbClr val="F26B43"/>
          </p15:clr>
        </p15:guide>
        <p15:guide id="14" pos="1542">
          <p15:clr>
            <a:srgbClr val="F26B43"/>
          </p15:clr>
        </p15:guide>
        <p15:guide id="15" pos="930">
          <p15:clr>
            <a:srgbClr val="F26B43"/>
          </p15:clr>
        </p15:guide>
        <p15:guide id="16" pos="884">
          <p15:clr>
            <a:srgbClr val="F26B43"/>
          </p15:clr>
        </p15:guide>
        <p15:guide id="17" pos="272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4065">
          <p15:clr>
            <a:srgbClr val="F26B43"/>
          </p15:clr>
        </p15:guide>
        <p15:guide id="20" orient="horz" pos="1321">
          <p15:clr>
            <a:srgbClr val="F26B43"/>
          </p15:clr>
        </p15:guide>
        <p15:guide id="21" orient="horz" pos="777">
          <p15:clr>
            <a:srgbClr val="F26B43"/>
          </p15:clr>
        </p15:guide>
        <p15:guide id="22" orient="horz" pos="10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Relationship Id="rId5" Type="http://schemas.openxmlformats.org/officeDocument/2006/relationships/image" Target="../media/image20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4.xml"/><Relationship Id="rId6" Type="http://schemas.openxmlformats.org/officeDocument/2006/relationships/image" Target="../media/image28.svg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5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6.xml"/><Relationship Id="rId6" Type="http://schemas.openxmlformats.org/officeDocument/2006/relationships/image" Target="../media/image33.svg"/><Relationship Id="rId5" Type="http://schemas.openxmlformats.org/officeDocument/2006/relationships/image" Target="../media/image30.pn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7.xml"/><Relationship Id="rId5" Type="http://schemas.openxmlformats.org/officeDocument/2006/relationships/image" Target="../media/image34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8.xml"/><Relationship Id="rId5" Type="http://schemas.openxmlformats.org/officeDocument/2006/relationships/image" Target="../media/image20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9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.xml"/><Relationship Id="rId6" Type="http://schemas.openxmlformats.org/officeDocument/2006/relationships/image" Target="../media/image39.jpg"/><Relationship Id="rId5" Type="http://schemas.openxmlformats.org/officeDocument/2006/relationships/image" Target="../media/image38.sv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4.xml"/><Relationship Id="rId4" Type="http://schemas.openxmlformats.org/officeDocument/2006/relationships/hyperlink" Target="mailto:karin.koeller@eversheds-sutherland.a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9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0.xml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1.xml"/><Relationship Id="rId5" Type="http://schemas.openxmlformats.org/officeDocument/2006/relationships/image" Target="../media/image23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403348" y="4537559"/>
            <a:ext cx="6337299" cy="369332"/>
          </a:xfrm>
        </p:spPr>
        <p:txBody>
          <a:bodyPr/>
          <a:lstStyle/>
          <a:p>
            <a:r>
              <a:rPr lang="en-GB" sz="1800" dirty="0" err="1"/>
              <a:t>Slowakisch</a:t>
            </a:r>
            <a:r>
              <a:rPr lang="en-GB" sz="1800" dirty="0"/>
              <a:t> – </a:t>
            </a:r>
            <a:r>
              <a:rPr lang="en-GB" sz="1800" dirty="0" err="1"/>
              <a:t>Österreichische</a:t>
            </a:r>
            <a:r>
              <a:rPr lang="en-GB" sz="1800" dirty="0"/>
              <a:t> </a:t>
            </a:r>
            <a:r>
              <a:rPr lang="en-GB" sz="1800" dirty="0" err="1"/>
              <a:t>Handelskammer</a:t>
            </a:r>
            <a:endParaRPr lang="en-GB" sz="18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03348" y="4154377"/>
            <a:ext cx="7308851" cy="383182"/>
          </a:xfrm>
        </p:spPr>
        <p:txBody>
          <a:bodyPr/>
          <a:lstStyle/>
          <a:p>
            <a:r>
              <a:rPr lang="en-GB" dirty="0" err="1"/>
              <a:t>Umfassende</a:t>
            </a:r>
            <a:r>
              <a:rPr lang="en-GB" dirty="0"/>
              <a:t> Novelle </a:t>
            </a:r>
            <a:r>
              <a:rPr lang="en-GB" dirty="0" err="1"/>
              <a:t>zum</a:t>
            </a:r>
            <a:r>
              <a:rPr lang="en-GB" dirty="0"/>
              <a:t> LSD-BG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03348" y="5263984"/>
            <a:ext cx="3992408" cy="707886"/>
          </a:xfrm>
        </p:spPr>
        <p:txBody>
          <a:bodyPr/>
          <a:lstStyle/>
          <a:p>
            <a:r>
              <a:rPr lang="en-GB" dirty="0"/>
              <a:t>13. </a:t>
            </a:r>
            <a:r>
              <a:rPr lang="en-GB" dirty="0" err="1"/>
              <a:t>Oktober</a:t>
            </a:r>
            <a:r>
              <a:rPr lang="en-GB" dirty="0"/>
              <a:t> 2021</a:t>
            </a:r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Karin Köller, LL.M. (WU)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Rechtsanwältin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F8B44-A2CD-44C4-9C0E-BAD34C6A40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13089" r="4044" b="6939"/>
          <a:stretch/>
        </p:blipFill>
        <p:spPr>
          <a:xfrm>
            <a:off x="2338384" y="473982"/>
            <a:ext cx="5200543" cy="3208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062683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B9D63BA-0258-49D4-91B2-3C0207115A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0080" r="4763"/>
          <a:stretch/>
        </p:blipFill>
        <p:spPr>
          <a:xfrm>
            <a:off x="6344857" y="1657349"/>
            <a:ext cx="2659443" cy="331305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7366000" cy="50400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D051D"/>
                </a:solidFill>
              </a:rPr>
              <a:t>Leistung des Mindestentgelts</a:t>
            </a:r>
          </a:p>
          <a:p>
            <a:pPr lvl="1"/>
            <a:r>
              <a:rPr lang="de-DE" dirty="0"/>
              <a:t>Kollektivvertrag</a:t>
            </a:r>
          </a:p>
          <a:p>
            <a:pPr lvl="1"/>
            <a:r>
              <a:rPr lang="de-DE" dirty="0"/>
              <a:t>Sonderzahlungen</a:t>
            </a:r>
          </a:p>
          <a:p>
            <a:pPr lvl="1"/>
            <a:r>
              <a:rPr lang="de-DE" dirty="0"/>
              <a:t>Zuschläge für Mehr- und Überstunden </a:t>
            </a:r>
          </a:p>
          <a:p>
            <a:pPr lvl="1"/>
            <a:r>
              <a:rPr lang="de-DE" dirty="0"/>
              <a:t>Entgeltfortzahlung </a:t>
            </a:r>
          </a:p>
          <a:p>
            <a:r>
              <a:rPr lang="de-DE" dirty="0">
                <a:solidFill>
                  <a:srgbClr val="CD051D"/>
                </a:solidFill>
              </a:rPr>
              <a:t>Urlaub</a:t>
            </a:r>
          </a:p>
          <a:p>
            <a:r>
              <a:rPr lang="de-DE" dirty="0">
                <a:solidFill>
                  <a:srgbClr val="CD051D"/>
                </a:solidFill>
              </a:rPr>
              <a:t>Einhaltung der Arbeitszeit- und Arbeitsruhebestimmungen </a:t>
            </a:r>
          </a:p>
          <a:p>
            <a:pPr lvl="1"/>
            <a:r>
              <a:rPr lang="de-DE" dirty="0"/>
              <a:t>kollektivvertragliche Normalarbeitszeiten</a:t>
            </a:r>
          </a:p>
          <a:p>
            <a:pPr lvl="1"/>
            <a:r>
              <a:rPr lang="de-DE" dirty="0"/>
              <a:t>gesetzliche Höchstarbeitsgrenzen, Mindestruhezeiten</a:t>
            </a:r>
          </a:p>
          <a:p>
            <a:r>
              <a:rPr lang="de-DE" dirty="0">
                <a:solidFill>
                  <a:srgbClr val="CD051D"/>
                </a:solidFill>
              </a:rPr>
              <a:t>NEU:</a:t>
            </a:r>
            <a:r>
              <a:rPr lang="de-DE" dirty="0"/>
              <a:t> Anspruch auf </a:t>
            </a:r>
            <a:r>
              <a:rPr lang="de-DE" dirty="0">
                <a:solidFill>
                  <a:srgbClr val="CD051D"/>
                </a:solidFill>
              </a:rPr>
              <a:t>kollektivvertraglichen Aufwandersatz</a:t>
            </a:r>
          </a:p>
          <a:p>
            <a:pPr lvl="1"/>
            <a:r>
              <a:rPr lang="de-DE" dirty="0"/>
              <a:t>Reise-, Unterbringungs- oder Verpflegungskosten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Lohn</a:t>
            </a:r>
            <a:r>
              <a:rPr lang="en-GB" dirty="0"/>
              <a:t>- und </a:t>
            </a:r>
            <a:r>
              <a:rPr lang="en-GB" dirty="0" err="1"/>
              <a:t>Sozialdumping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1799" y="566738"/>
            <a:ext cx="8645525" cy="369332"/>
          </a:xfrm>
        </p:spPr>
        <p:txBody>
          <a:bodyPr/>
          <a:lstStyle/>
          <a:p>
            <a:r>
              <a:rPr lang="de-DE" dirty="0"/>
              <a:t>Arbeitsrechtliche Ansprüche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144000"/>
            <a:ext cx="792000" cy="79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7318103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8280400" cy="443726"/>
          </a:xfrm>
        </p:spPr>
        <p:txBody>
          <a:bodyPr>
            <a:normAutofit/>
          </a:bodyPr>
          <a:lstStyle/>
          <a:p>
            <a:r>
              <a:rPr lang="de-DE" sz="2100" dirty="0"/>
              <a:t>Neues gestaffeltes Strafsystem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Unterentlohnung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1799" y="566738"/>
            <a:ext cx="8645525" cy="369332"/>
          </a:xfrm>
        </p:spPr>
        <p:txBody>
          <a:bodyPr/>
          <a:lstStyle/>
          <a:p>
            <a:r>
              <a:rPr lang="de-DE" dirty="0"/>
              <a:t>Für österreichische &amp; grenzüberschreitende Sachverhalte 	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0C320A1-C60A-4580-8085-31A6910F8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1039"/>
              </p:ext>
            </p:extLst>
          </p:nvPr>
        </p:nvGraphicFramePr>
        <p:xfrm>
          <a:off x="559742" y="1683892"/>
          <a:ext cx="8280400" cy="384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401">
                  <a:extLst>
                    <a:ext uri="{9D8B030D-6E8A-4147-A177-3AD203B41FA5}">
                      <a16:colId xmlns:a16="http://schemas.microsoft.com/office/drawing/2014/main" val="3091695812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1246156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3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35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69484"/>
                  </a:ext>
                </a:extLst>
              </a:tr>
              <a:tr h="603681">
                <a:tc>
                  <a:txBody>
                    <a:bodyPr/>
                    <a:lstStyle/>
                    <a:p>
                      <a:r>
                        <a:rPr lang="en-GB" dirty="0" err="1"/>
                        <a:t>Grundsatz</a:t>
                      </a:r>
                      <a:r>
                        <a:rPr lang="en-GB" dirty="0"/>
                        <a:t> (</a:t>
                      </a:r>
                      <a:r>
                        <a:rPr lang="en-GB" dirty="0" err="1"/>
                        <a:t>Summe</a:t>
                      </a:r>
                      <a:r>
                        <a:rPr lang="en-GB" dirty="0"/>
                        <a:t> des </a:t>
                      </a:r>
                      <a:r>
                        <a:rPr lang="en-GB" dirty="0" err="1"/>
                        <a:t>vorenhaltenen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Entgelts</a:t>
                      </a:r>
                      <a:r>
                        <a:rPr lang="en-GB" dirty="0"/>
                        <a:t> </a:t>
                      </a:r>
                    </a:p>
                    <a:p>
                      <a:r>
                        <a:rPr lang="en-GB" dirty="0"/>
                        <a:t>&lt; EUR 50.000)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Geldstrafe</a:t>
                      </a:r>
                      <a:r>
                        <a:rPr lang="en-GB" dirty="0"/>
                        <a:t> bis </a:t>
                      </a:r>
                      <a:r>
                        <a:rPr lang="en-GB" dirty="0" err="1"/>
                        <a:t>zu</a:t>
                      </a:r>
                      <a:r>
                        <a:rPr lang="en-GB" dirty="0"/>
                        <a:t> EUR 50.000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6739487"/>
                  </a:ext>
                </a:extLst>
              </a:tr>
              <a:tr h="872133">
                <a:tc>
                  <a:txBody>
                    <a:bodyPr/>
                    <a:lstStyle/>
                    <a:p>
                      <a:r>
                        <a:rPr lang="de-DE" dirty="0"/>
                        <a:t>bei Betrieben mit bis zu 9 Arbeitnehmer, wenn Summe des vorenthaltenen Entgelts &lt; EUR 20.000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Geldstrafe bis zu EUR 20.000 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9678607"/>
                  </a:ext>
                </a:extLst>
              </a:tr>
              <a:tr h="597098">
                <a:tc>
                  <a:txBody>
                    <a:bodyPr/>
                    <a:lstStyle/>
                    <a:p>
                      <a:r>
                        <a:rPr lang="de-DE" dirty="0"/>
                        <a:t>Summe des vorenthaltenen Entgelts &gt; EUR 50.000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Geldstrafe bis zu EUR 100.000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046397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r>
                        <a:rPr lang="de-DE" dirty="0"/>
                        <a:t>Summe des vorenthaltenen Entgelts &gt; EUR 100.000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Geldstrafe bis zu EUR 250.000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446173"/>
                  </a:ext>
                </a:extLst>
              </a:tr>
              <a:tr h="872133">
                <a:tc>
                  <a:txBody>
                    <a:bodyPr/>
                    <a:lstStyle/>
                    <a:p>
                      <a:r>
                        <a:rPr lang="de-DE" dirty="0"/>
                        <a:t>Summe des vorenthaltenen Entgelts &gt; als EUR 100.000 und vorsätzlich mehr als 40 % des Entgelts vorenthalten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Geldstrafe bis zu EUR 400.000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746744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8298D729-2E2F-429A-AA98-3D1398A71182}"/>
              </a:ext>
            </a:extLst>
          </p:cNvPr>
          <p:cNvSpPr/>
          <p:nvPr/>
        </p:nvSpPr>
        <p:spPr>
          <a:xfrm>
            <a:off x="8449406" y="5747418"/>
            <a:ext cx="436859" cy="3693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 descr="Coins">
            <a:extLst>
              <a:ext uri="{FF2B5EF4-FFF2-40B4-BE49-F238E27FC236}">
                <a16:creationId xmlns:a16="http://schemas.microsoft.com/office/drawing/2014/main" id="{0920613E-08FB-4C02-9EDE-07485FE46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1856" y="109538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981280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60D3505-861E-4088-901B-112E54E73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859"/>
            <a:ext cx="9144000" cy="304714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8280400" cy="2374110"/>
          </a:xfrm>
        </p:spPr>
        <p:txBody>
          <a:bodyPr>
            <a:normAutofit/>
          </a:bodyPr>
          <a:lstStyle/>
          <a:p>
            <a:r>
              <a:rPr lang="de-DE" sz="2100" dirty="0"/>
              <a:t>Neues gestaffeltes Strafsystem</a:t>
            </a:r>
            <a:r>
              <a:rPr lang="de-DE" dirty="0"/>
              <a:t> (Fortsetzung)</a:t>
            </a:r>
          </a:p>
          <a:p>
            <a:pPr lvl="1"/>
            <a:r>
              <a:rPr lang="de-DE" dirty="0"/>
              <a:t>Wirkt der Arbeitgeber bei der Aufklärung zur Wahrheitsfindung unverzüglich und vollständig mit, ist anstelle des Strafrahmens bis EUR 100.000 oder bis EUR 250.000 der jeweils </a:t>
            </a:r>
            <a:r>
              <a:rPr lang="de-DE" dirty="0">
                <a:solidFill>
                  <a:srgbClr val="CD051D"/>
                </a:solidFill>
              </a:rPr>
              <a:t>niedrigere Strafrahmen anzuwenden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Unterentlohnung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1799" y="566738"/>
            <a:ext cx="8645525" cy="369332"/>
          </a:xfrm>
        </p:spPr>
        <p:txBody>
          <a:bodyPr/>
          <a:lstStyle/>
          <a:p>
            <a:r>
              <a:rPr lang="de-DE" dirty="0"/>
              <a:t>Für österreichische &amp; grenzüberschreitende Sachverhalte	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Graphic 9" descr="Coins">
            <a:extLst>
              <a:ext uri="{FF2B5EF4-FFF2-40B4-BE49-F238E27FC236}">
                <a16:creationId xmlns:a16="http://schemas.microsoft.com/office/drawing/2014/main" id="{37EE9AF9-B925-4202-A905-D7B0285ED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1856" y="109538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5B4FFC-D712-4A9E-B9DF-986B9CF4A6B0}"/>
              </a:ext>
            </a:extLst>
          </p:cNvPr>
          <p:cNvSpPr txBox="1"/>
          <p:nvPr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Eversheds Sutherland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5D2AAA-2AFC-4F60-92D4-4ABAFC606510}"/>
              </a:ext>
            </a:extLst>
          </p:cNvPr>
          <p:cNvSpPr txBox="1"/>
          <p:nvPr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|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fld id="{106CF2B4-4E8A-4799-A9DB-90672FD027BF}" type="datetime3">
              <a:rPr lang="en-US" sz="800" b="1" smtClean="0">
                <a:solidFill>
                  <a:schemeClr val="bg1"/>
                </a:solidFill>
              </a:rPr>
              <a:t>8 October 2021</a:t>
            </a:fld>
            <a:r>
              <a:rPr lang="en-GB" sz="800" b="1" dirty="0">
                <a:solidFill>
                  <a:schemeClr val="bg1"/>
                </a:solidFill>
              </a:rPr>
              <a:t> |</a:t>
            </a:r>
            <a:endParaRPr lang="en-US" sz="800" b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473249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2302D5-38EB-40FD-AF44-E5466AACB4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23405" r="6150" b="13040"/>
          <a:stretch/>
        </p:blipFill>
        <p:spPr>
          <a:xfrm>
            <a:off x="5912413" y="3860555"/>
            <a:ext cx="2565823" cy="25812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8280400" cy="5013262"/>
          </a:xfrm>
        </p:spPr>
        <p:txBody>
          <a:bodyPr>
            <a:normAutofit/>
          </a:bodyPr>
          <a:lstStyle/>
          <a:p>
            <a:r>
              <a:rPr lang="de-DE" sz="2100" dirty="0"/>
              <a:t>Elektronische Meldung   BMF Zentrale Koordinationsstelle</a:t>
            </a:r>
          </a:p>
          <a:p>
            <a:pPr lvl="1"/>
            <a:r>
              <a:rPr lang="de-DE" dirty="0"/>
              <a:t>ZKO-3 Meldung der Entsendung</a:t>
            </a:r>
          </a:p>
          <a:p>
            <a:pPr lvl="1"/>
            <a:r>
              <a:rPr lang="de-DE" dirty="0"/>
              <a:t>ZKO-4 Meldung der Überlassung </a:t>
            </a:r>
          </a:p>
          <a:p>
            <a:r>
              <a:rPr lang="de-DE" sz="2100" dirty="0"/>
              <a:t>Administrative Vereinfachungen</a:t>
            </a:r>
          </a:p>
          <a:p>
            <a:r>
              <a:rPr lang="de-DE" sz="2100" dirty="0">
                <a:solidFill>
                  <a:srgbClr val="CD051D"/>
                </a:solidFill>
              </a:rPr>
              <a:t>Neu: </a:t>
            </a:r>
            <a:r>
              <a:rPr lang="de-DE" sz="2100" dirty="0"/>
              <a:t>Meldungen gelten auch als vollständig erstattet, wenn anstelle eines ZKO-3 Formulars ein ZKO-4 Formular oder umgekehrt verwendet wurde       	Voraussetzung ist, dass das </a:t>
            </a:r>
            <a:br>
              <a:rPr lang="de-DE" sz="2100" dirty="0"/>
            </a:br>
            <a:r>
              <a:rPr lang="de-DE" sz="2100" dirty="0"/>
              <a:t>irrtümliche Formular vollständig </a:t>
            </a:r>
            <a:br>
              <a:rPr lang="de-DE" sz="2100" dirty="0"/>
            </a:br>
            <a:r>
              <a:rPr lang="de-DE" sz="2100" dirty="0"/>
              <a:t>ausgefüllt ist</a:t>
            </a:r>
          </a:p>
          <a:p>
            <a:endParaRPr lang="de-DE" sz="2100" dirty="0"/>
          </a:p>
          <a:p>
            <a:r>
              <a:rPr lang="de-DE" sz="2100" dirty="0"/>
              <a:t>Rahmenmeldung </a:t>
            </a:r>
          </a:p>
          <a:p>
            <a:r>
              <a:rPr lang="de-DE" sz="2100" dirty="0"/>
              <a:t>Sammelmeldung</a:t>
            </a:r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Grenzüberschreitende</a:t>
            </a:r>
            <a:r>
              <a:rPr lang="en-GB" dirty="0"/>
              <a:t> </a:t>
            </a:r>
            <a:r>
              <a:rPr lang="en-GB" dirty="0" err="1"/>
              <a:t>Sachverhalte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1799" y="566738"/>
            <a:ext cx="8645525" cy="369332"/>
          </a:xfrm>
        </p:spPr>
        <p:txBody>
          <a:bodyPr/>
          <a:lstStyle/>
          <a:p>
            <a:r>
              <a:rPr lang="de-DE" dirty="0"/>
              <a:t>Pflichten vor der Entsendung/Überlassung	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A4B37A0-3DDD-4F9C-B785-CE27E78E2D35}"/>
              </a:ext>
            </a:extLst>
          </p:cNvPr>
          <p:cNvSpPr/>
          <p:nvPr/>
        </p:nvSpPr>
        <p:spPr>
          <a:xfrm>
            <a:off x="3974650" y="1384120"/>
            <a:ext cx="133350" cy="21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483AA4C-BDD2-4D66-96D0-0C40E15B597A}"/>
              </a:ext>
            </a:extLst>
          </p:cNvPr>
          <p:cNvSpPr/>
          <p:nvPr/>
        </p:nvSpPr>
        <p:spPr>
          <a:xfrm>
            <a:off x="898075" y="3841950"/>
            <a:ext cx="133350" cy="21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13" name="Graphic 12" descr="Gears">
            <a:extLst>
              <a:ext uri="{FF2B5EF4-FFF2-40B4-BE49-F238E27FC236}">
                <a16:creationId xmlns:a16="http://schemas.microsoft.com/office/drawing/2014/main" id="{7B7E539A-3031-4C15-9F1E-045DA7E68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4950" y="80963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2807046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5892799" cy="5013262"/>
          </a:xfrm>
        </p:spPr>
        <p:txBody>
          <a:bodyPr>
            <a:normAutofit/>
          </a:bodyPr>
          <a:lstStyle/>
          <a:p>
            <a:r>
              <a:rPr lang="de-DE" sz="2100" dirty="0"/>
              <a:t>Rahmenmeldung </a:t>
            </a:r>
          </a:p>
          <a:p>
            <a:pPr lvl="1"/>
            <a:r>
              <a:rPr lang="de-DE" sz="1600" dirty="0"/>
              <a:t>bei regelmäßigen grenzüberschreitenden Einsätzen von Arbeitnehmern bei 1 Kunden in Ö</a:t>
            </a:r>
          </a:p>
          <a:p>
            <a:pPr lvl="1"/>
            <a:r>
              <a:rPr lang="de-DE" sz="1600" dirty="0">
                <a:solidFill>
                  <a:srgbClr val="CD051D"/>
                </a:solidFill>
              </a:rPr>
              <a:t>Neu:</a:t>
            </a:r>
            <a:r>
              <a:rPr lang="de-DE" sz="1600" dirty="0"/>
              <a:t> Verlängerung auf einen Zeitraum von bis zu 6 Monaten (bisher 3 Monate)</a:t>
            </a:r>
          </a:p>
          <a:p>
            <a:pPr lvl="1"/>
            <a:r>
              <a:rPr lang="de-DE" sz="1600" dirty="0"/>
              <a:t>kann jederzeit erneuert werden</a:t>
            </a:r>
          </a:p>
          <a:p>
            <a:r>
              <a:rPr lang="de-DE" sz="2100" dirty="0"/>
              <a:t>Arbeitnehmer müssen dann nicht gesondert gemeldet werden, wenn sie Ö verlassen und gleich wieder entsendet werden</a:t>
            </a:r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Grenzüberschreitende</a:t>
            </a:r>
            <a:r>
              <a:rPr lang="en-GB" dirty="0"/>
              <a:t> </a:t>
            </a:r>
            <a:r>
              <a:rPr lang="en-GB" dirty="0" err="1"/>
              <a:t>Sachverhalte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1799" y="566738"/>
            <a:ext cx="8645525" cy="369332"/>
          </a:xfrm>
        </p:spPr>
        <p:txBody>
          <a:bodyPr/>
          <a:lstStyle/>
          <a:p>
            <a:r>
              <a:rPr lang="de-DE" dirty="0"/>
              <a:t>Pflichten vor der Entsendung/Überlassung	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9ACD69-748E-4749-ADE0-458F284B3A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r="9758" b="19298"/>
          <a:stretch/>
        </p:blipFill>
        <p:spPr>
          <a:xfrm>
            <a:off x="6168646" y="1071714"/>
            <a:ext cx="2765804" cy="3681262"/>
          </a:xfrm>
          <a:prstGeom prst="rect">
            <a:avLst/>
          </a:prstGeom>
        </p:spPr>
      </p:pic>
      <p:pic>
        <p:nvPicPr>
          <p:cNvPr id="10" name="Graphic 9" descr="Gears">
            <a:extLst>
              <a:ext uri="{FF2B5EF4-FFF2-40B4-BE49-F238E27FC236}">
                <a16:creationId xmlns:a16="http://schemas.microsoft.com/office/drawing/2014/main" id="{C60CBEEF-092A-4A33-B762-F4C0BC4EA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4950" y="80963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9318481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8280400" cy="5013262"/>
          </a:xfrm>
        </p:spPr>
        <p:txBody>
          <a:bodyPr>
            <a:normAutofit/>
          </a:bodyPr>
          <a:lstStyle/>
          <a:p>
            <a:r>
              <a:rPr lang="de-DE" sz="2100" dirty="0"/>
              <a:t>Sammelmeldung </a:t>
            </a:r>
          </a:p>
          <a:p>
            <a:pPr lvl="1"/>
            <a:r>
              <a:rPr lang="de-DE" dirty="0"/>
              <a:t>Wenn gleichartige Dienstleistungsverträge mit mehreren Auftraggebern im Rahmen einer grenzüberschreitenden Tätigkeit geschlossen werden</a:t>
            </a:r>
          </a:p>
          <a:p>
            <a:pPr lvl="1"/>
            <a:r>
              <a:rPr lang="de-DE" dirty="0"/>
              <a:t>Alle Auftraggeber können in einer Meldung genannt werden </a:t>
            </a:r>
          </a:p>
          <a:p>
            <a:pPr lvl="1"/>
            <a:r>
              <a:rPr lang="de-DE" dirty="0">
                <a:solidFill>
                  <a:srgbClr val="CD051D"/>
                </a:solidFill>
              </a:rPr>
              <a:t>Neu: </a:t>
            </a:r>
            <a:r>
              <a:rPr lang="de-DE" dirty="0"/>
              <a:t>Voraussetzung, durchgehend im Bundesgebiet und innerhalb einer Woche (bisher zeitlicher und örtlicher Zusammenhang)</a:t>
            </a:r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Grenzüberschreitende</a:t>
            </a:r>
            <a:r>
              <a:rPr lang="en-GB" dirty="0"/>
              <a:t> </a:t>
            </a:r>
            <a:r>
              <a:rPr lang="en-GB" dirty="0" err="1"/>
              <a:t>Sachverhalte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1799" y="566738"/>
            <a:ext cx="8645525" cy="369332"/>
          </a:xfrm>
        </p:spPr>
        <p:txBody>
          <a:bodyPr/>
          <a:lstStyle/>
          <a:p>
            <a:r>
              <a:rPr lang="de-DE" dirty="0"/>
              <a:t>Pflichten vor der Entsendung/Überlassung	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144000"/>
            <a:ext cx="792000" cy="79200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B459987-CAD9-4EA6-9C8C-E821C4EF38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3" b="20026"/>
          <a:stretch/>
        </p:blipFill>
        <p:spPr>
          <a:xfrm>
            <a:off x="3629025" y="3898951"/>
            <a:ext cx="5514975" cy="2092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8610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7B9FE6-7321-4521-B367-9CBE85053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/>
          <a:stretch/>
        </p:blipFill>
        <p:spPr>
          <a:xfrm>
            <a:off x="1" y="1075038"/>
            <a:ext cx="9144000" cy="578296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799" y="1989435"/>
            <a:ext cx="4844535" cy="3158439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de-DE" sz="2100" dirty="0"/>
              <a:t>Bei Verstoß gegen die Meldepflicht kann eine </a:t>
            </a:r>
            <a:r>
              <a:rPr lang="de-DE" sz="2100" dirty="0">
                <a:solidFill>
                  <a:srgbClr val="CD051D"/>
                </a:solidFill>
              </a:rPr>
              <a:t>Geldstrafe</a:t>
            </a:r>
            <a:r>
              <a:rPr lang="de-DE" sz="2100" dirty="0"/>
              <a:t> verhängt werden </a:t>
            </a:r>
          </a:p>
          <a:p>
            <a:pPr lvl="1"/>
            <a:r>
              <a:rPr lang="de-DE" dirty="0"/>
              <a:t>bis zu EUR 20.000 (Formaldelikt)</a:t>
            </a:r>
          </a:p>
          <a:p>
            <a:pPr lvl="1"/>
            <a:r>
              <a:rPr lang="de-DE" dirty="0"/>
              <a:t>eine Verwaltungsübertretung   	Kumulationsprinzip entfällt!</a:t>
            </a:r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Strafen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1799" y="566738"/>
            <a:ext cx="8645525" cy="369332"/>
          </a:xfrm>
        </p:spPr>
        <p:txBody>
          <a:bodyPr/>
          <a:lstStyle/>
          <a:p>
            <a:r>
              <a:rPr lang="de-DE" dirty="0"/>
              <a:t>Meldung der Entsendung/Überlassung	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144000"/>
            <a:ext cx="792000" cy="7920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533E7AD-0E72-4065-B814-46314F4AE184}"/>
              </a:ext>
            </a:extLst>
          </p:cNvPr>
          <p:cNvSpPr/>
          <p:nvPr/>
        </p:nvSpPr>
        <p:spPr>
          <a:xfrm>
            <a:off x="1266609" y="3741127"/>
            <a:ext cx="396000" cy="21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F70AC-AFB1-4EF5-9C1A-392D749468CB}"/>
              </a:ext>
            </a:extLst>
          </p:cNvPr>
          <p:cNvSpPr txBox="1"/>
          <p:nvPr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C33C9-59E2-475A-BDB3-95C952D60A41}"/>
              </a:ext>
            </a:extLst>
          </p:cNvPr>
          <p:cNvSpPr txBox="1"/>
          <p:nvPr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461261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8280400" cy="5013262"/>
          </a:xfrm>
        </p:spPr>
        <p:txBody>
          <a:bodyPr>
            <a:normAutofit/>
          </a:bodyPr>
          <a:lstStyle/>
          <a:p>
            <a:r>
              <a:rPr lang="de-DE" sz="2100" dirty="0"/>
              <a:t>Folgende Lohnunterlagen müssen bereitgehalten/elektronisch zugänglich gemacht werden (in deutscher oder </a:t>
            </a:r>
            <a:r>
              <a:rPr lang="de-DE" sz="2100" dirty="0">
                <a:solidFill>
                  <a:srgbClr val="CD051D"/>
                </a:solidFill>
              </a:rPr>
              <a:t>englischer</a:t>
            </a:r>
            <a:r>
              <a:rPr lang="de-DE" sz="2100" dirty="0"/>
              <a:t> Sprache):</a:t>
            </a:r>
          </a:p>
          <a:p>
            <a:pPr lvl="1"/>
            <a:r>
              <a:rPr lang="de-DE" dirty="0"/>
              <a:t>Behördliche Genehmigung der Beschäftigung der Arbeitnehmer im Sitzstaat des Arbeitgebers, sofern erforderlich,</a:t>
            </a:r>
          </a:p>
          <a:p>
            <a:pPr lvl="1"/>
            <a:r>
              <a:rPr lang="de-DE" dirty="0"/>
              <a:t>Arbeitsvertrag oder Dienstzettel, </a:t>
            </a:r>
          </a:p>
          <a:p>
            <a:pPr lvl="1"/>
            <a:r>
              <a:rPr lang="de-DE" dirty="0"/>
              <a:t>Lohnzettel, </a:t>
            </a:r>
          </a:p>
          <a:p>
            <a:pPr lvl="1"/>
            <a:r>
              <a:rPr lang="de-DE" dirty="0"/>
              <a:t>Lohnzahlungsnachweise oder Banküberweisungsbelege</a:t>
            </a:r>
          </a:p>
          <a:p>
            <a:pPr lvl="1"/>
            <a:r>
              <a:rPr lang="de-DE" dirty="0"/>
              <a:t>Lohnaufzeichnungen</a:t>
            </a:r>
          </a:p>
          <a:p>
            <a:pPr lvl="1"/>
            <a:r>
              <a:rPr lang="de-DE" dirty="0"/>
              <a:t>Arbeitszeitaufzeichnungen und </a:t>
            </a:r>
          </a:p>
          <a:p>
            <a:pPr lvl="1"/>
            <a:r>
              <a:rPr lang="de-DE" dirty="0"/>
              <a:t>Unterlagen betreffend die Lohneinstufung</a:t>
            </a:r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Grenzüberschreitende</a:t>
            </a:r>
            <a:r>
              <a:rPr lang="en-GB" dirty="0"/>
              <a:t> </a:t>
            </a:r>
            <a:r>
              <a:rPr lang="en-GB" dirty="0" err="1"/>
              <a:t>Sachverhalte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1799" y="566738"/>
            <a:ext cx="8645525" cy="369332"/>
          </a:xfrm>
        </p:spPr>
        <p:txBody>
          <a:bodyPr/>
          <a:lstStyle/>
          <a:p>
            <a:r>
              <a:rPr lang="de-DE" dirty="0"/>
              <a:t>Pflichten während der Entsendung/Überlassung	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Graphic 11" descr="Open book">
            <a:extLst>
              <a:ext uri="{FF2B5EF4-FFF2-40B4-BE49-F238E27FC236}">
                <a16:creationId xmlns:a16="http://schemas.microsoft.com/office/drawing/2014/main" id="{34E339E9-7713-475E-A294-0C9657349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5346" y="109538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2894688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8280400" cy="5013262"/>
          </a:xfrm>
        </p:spPr>
        <p:txBody>
          <a:bodyPr>
            <a:normAutofit/>
          </a:bodyPr>
          <a:lstStyle/>
          <a:p>
            <a:r>
              <a:rPr lang="de-DE" sz="2100" dirty="0"/>
              <a:t>Bei Verstoß gegen die Bereithaltepflicht </a:t>
            </a:r>
            <a:r>
              <a:rPr lang="de-DE" sz="2100" dirty="0" err="1"/>
              <a:t>bzw</a:t>
            </a:r>
            <a:r>
              <a:rPr lang="de-DE" sz="2100" dirty="0"/>
              <a:t> das Nicht-Übermitteln von Lohnunterlagen kann eine </a:t>
            </a:r>
            <a:r>
              <a:rPr lang="de-DE" sz="2100" dirty="0">
                <a:solidFill>
                  <a:srgbClr val="CD051D"/>
                </a:solidFill>
              </a:rPr>
              <a:t>Geldstrafe</a:t>
            </a:r>
            <a:r>
              <a:rPr lang="de-DE" sz="2100" dirty="0"/>
              <a:t> verhängt werden </a:t>
            </a:r>
          </a:p>
          <a:p>
            <a:pPr lvl="1"/>
            <a:r>
              <a:rPr lang="de-DE" dirty="0"/>
              <a:t>1. Verstoß bis zu EUR 20.000 </a:t>
            </a:r>
          </a:p>
          <a:p>
            <a:pPr lvl="1"/>
            <a:r>
              <a:rPr lang="de-DE" dirty="0"/>
              <a:t>im Wiederholungsfall bis zu EUR 40.000</a:t>
            </a:r>
          </a:p>
          <a:p>
            <a:pPr lvl="1"/>
            <a:r>
              <a:rPr lang="de-DE" dirty="0"/>
              <a:t>eine Verwaltungsübertretung   Kumulationsprinzip entfällt!</a:t>
            </a:r>
          </a:p>
          <a:p>
            <a:endParaRPr lang="de-DE" sz="2100" dirty="0"/>
          </a:p>
          <a:p>
            <a:r>
              <a:rPr lang="de-DE" sz="2100" dirty="0">
                <a:solidFill>
                  <a:srgbClr val="CD051D"/>
                </a:solidFill>
              </a:rPr>
              <a:t>NEU:</a:t>
            </a:r>
            <a:r>
              <a:rPr lang="de-DE" sz="2100" dirty="0"/>
              <a:t> Vereinfachte Bereithaltepflichten </a:t>
            </a:r>
            <a:br>
              <a:rPr lang="de-DE" sz="2100" dirty="0"/>
            </a:br>
            <a:r>
              <a:rPr lang="de-DE" sz="2100" dirty="0"/>
              <a:t>für </a:t>
            </a:r>
            <a:r>
              <a:rPr lang="de-DE" sz="2100" dirty="0">
                <a:solidFill>
                  <a:srgbClr val="CD051D"/>
                </a:solidFill>
              </a:rPr>
              <a:t>Lohnunterlagen </a:t>
            </a:r>
            <a:r>
              <a:rPr lang="de-DE" sz="2100" dirty="0"/>
              <a:t>(!) bei kurzfristigen </a:t>
            </a:r>
            <a:br>
              <a:rPr lang="de-DE" sz="2100" dirty="0"/>
            </a:br>
            <a:r>
              <a:rPr lang="de-DE" sz="2100" dirty="0"/>
              <a:t>Entsendungen </a:t>
            </a:r>
            <a:r>
              <a:rPr lang="de-DE" sz="2100" dirty="0">
                <a:solidFill>
                  <a:srgbClr val="CD051D"/>
                </a:solidFill>
              </a:rPr>
              <a:t>bis zu 48h</a:t>
            </a:r>
          </a:p>
          <a:p>
            <a:pPr lvl="1"/>
            <a:r>
              <a:rPr lang="de-DE" dirty="0"/>
              <a:t>Arbeitsvertrag oder Dienstzettel </a:t>
            </a:r>
          </a:p>
          <a:p>
            <a:pPr lvl="1"/>
            <a:r>
              <a:rPr lang="de-DE" dirty="0"/>
              <a:t>Arbeitszeitaufzeichnungen</a:t>
            </a:r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Grenzüberschreitende</a:t>
            </a:r>
            <a:r>
              <a:rPr lang="en-GB" dirty="0"/>
              <a:t> </a:t>
            </a:r>
            <a:r>
              <a:rPr lang="en-GB" dirty="0" err="1"/>
              <a:t>Sachverhalte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1799" y="566738"/>
            <a:ext cx="8645525" cy="369332"/>
          </a:xfrm>
        </p:spPr>
        <p:txBody>
          <a:bodyPr/>
          <a:lstStyle/>
          <a:p>
            <a:r>
              <a:rPr lang="de-DE" dirty="0"/>
              <a:t>Lohnunterlagen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DBEE4D0-E08E-461F-B458-211F7880A5CD}"/>
              </a:ext>
            </a:extLst>
          </p:cNvPr>
          <p:cNvSpPr/>
          <p:nvPr/>
        </p:nvSpPr>
        <p:spPr>
          <a:xfrm>
            <a:off x="4621211" y="3109690"/>
            <a:ext cx="133350" cy="21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Open book">
            <a:extLst>
              <a:ext uri="{FF2B5EF4-FFF2-40B4-BE49-F238E27FC236}">
                <a16:creationId xmlns:a16="http://schemas.microsoft.com/office/drawing/2014/main" id="{30DB0047-DE44-42A1-BECF-45C14D871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5346" y="109538"/>
            <a:ext cx="914400" cy="914400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9A47B391-EA72-47F2-902E-AFDCC1988E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4" b="12784"/>
          <a:stretch/>
        </p:blipFill>
        <p:spPr>
          <a:xfrm>
            <a:off x="5649802" y="4562474"/>
            <a:ext cx="3494198" cy="1728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591115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6169025" cy="5013262"/>
          </a:xfrm>
        </p:spPr>
        <p:txBody>
          <a:bodyPr>
            <a:normAutofit/>
          </a:bodyPr>
          <a:lstStyle/>
          <a:p>
            <a:r>
              <a:rPr lang="de-DE" sz="2100" dirty="0"/>
              <a:t>A1 Formular   auch geeignete gleichwertige Unterlagen (</a:t>
            </a:r>
            <a:r>
              <a:rPr lang="de-DE" sz="2100" dirty="0" err="1"/>
              <a:t>zB</a:t>
            </a:r>
            <a:r>
              <a:rPr lang="de-DE" sz="2100" dirty="0"/>
              <a:t> Antrag auf Ausstellung, auch ältere Unterlagen)</a:t>
            </a:r>
          </a:p>
          <a:p>
            <a:pPr lvl="1"/>
            <a:r>
              <a:rPr lang="de-DE" dirty="0"/>
              <a:t>in deutscher oder englischer Sprache</a:t>
            </a:r>
          </a:p>
          <a:p>
            <a:r>
              <a:rPr lang="de-DE" sz="2100" dirty="0"/>
              <a:t>Bei Verstoß gegen die Bereithaltepflicht kann eine </a:t>
            </a:r>
            <a:r>
              <a:rPr lang="de-DE" sz="2100" dirty="0">
                <a:solidFill>
                  <a:srgbClr val="CD051D"/>
                </a:solidFill>
              </a:rPr>
              <a:t>Geldstrafe</a:t>
            </a:r>
            <a:r>
              <a:rPr lang="de-DE" sz="2100" dirty="0"/>
              <a:t> verhängt werden </a:t>
            </a:r>
          </a:p>
          <a:p>
            <a:pPr lvl="1"/>
            <a:r>
              <a:rPr lang="de-DE" dirty="0"/>
              <a:t>bis zu EUR 20.000 (Formaldelikt)</a:t>
            </a:r>
          </a:p>
          <a:p>
            <a:pPr lvl="1"/>
            <a:r>
              <a:rPr lang="de-DE" dirty="0"/>
              <a:t>eine Verwaltungsübertretung   Kumulationsprinzip entfällt!</a:t>
            </a:r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Grenzüberschreitende</a:t>
            </a:r>
            <a:r>
              <a:rPr lang="en-GB" dirty="0"/>
              <a:t> </a:t>
            </a:r>
            <a:r>
              <a:rPr lang="en-GB" dirty="0" err="1"/>
              <a:t>Sachverhalte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1799" y="566738"/>
            <a:ext cx="8645525" cy="369332"/>
          </a:xfrm>
        </p:spPr>
        <p:txBody>
          <a:bodyPr/>
          <a:lstStyle/>
          <a:p>
            <a:r>
              <a:rPr lang="de-DE" dirty="0"/>
              <a:t>Unterlagen zur Anmeldung zur Sozialversicherung	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5455797-A6E2-4C87-A44E-3896B441EA7B}"/>
              </a:ext>
            </a:extLst>
          </p:cNvPr>
          <p:cNvSpPr/>
          <p:nvPr/>
        </p:nvSpPr>
        <p:spPr>
          <a:xfrm>
            <a:off x="2609850" y="1409700"/>
            <a:ext cx="133350" cy="21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E5D0CB2-DBE3-4AC3-97DA-B064E834B307}"/>
              </a:ext>
            </a:extLst>
          </p:cNvPr>
          <p:cNvSpPr/>
          <p:nvPr/>
        </p:nvSpPr>
        <p:spPr>
          <a:xfrm>
            <a:off x="1058861" y="4089431"/>
            <a:ext cx="133350" cy="21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53E5CD39-3F87-4A18-9CE1-F6C7AA2497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3062" r="1697" b="5317"/>
          <a:stretch/>
        </p:blipFill>
        <p:spPr>
          <a:xfrm>
            <a:off x="5182883" y="3714880"/>
            <a:ext cx="3989692" cy="2726949"/>
          </a:xfrm>
          <a:prstGeom prst="rect">
            <a:avLst/>
          </a:prstGeom>
        </p:spPr>
      </p:pic>
      <p:pic>
        <p:nvPicPr>
          <p:cNvPr id="14" name="Graphic 13" descr="Open book">
            <a:extLst>
              <a:ext uri="{FF2B5EF4-FFF2-40B4-BE49-F238E27FC236}">
                <a16:creationId xmlns:a16="http://schemas.microsoft.com/office/drawing/2014/main" id="{A3B6A48E-94E0-40AF-91F9-75549C929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85346" y="109538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300818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2DE95F9-D93E-43EB-B56E-023E628AFE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r="563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19F26-276A-4AC5-A6A6-DC58752FBA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0925" y="2881829"/>
            <a:ext cx="4783053" cy="42098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Quo </a:t>
            </a:r>
            <a:r>
              <a:rPr lang="en-GB" dirty="0" err="1"/>
              <a:t>vadis</a:t>
            </a:r>
            <a:r>
              <a:rPr lang="en-GB" dirty="0"/>
              <a:t>? 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40F65D-4A86-4EAA-835C-2AC7C725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925" y="2162175"/>
            <a:ext cx="4783053" cy="723899"/>
          </a:xfrm>
        </p:spPr>
        <p:txBody>
          <a:bodyPr>
            <a:normAutofit/>
          </a:bodyPr>
          <a:lstStyle/>
          <a:p>
            <a:r>
              <a:rPr lang="en-GB" dirty="0" err="1"/>
              <a:t>Lohn</a:t>
            </a:r>
            <a:r>
              <a:rPr lang="en-GB" dirty="0"/>
              <a:t>- und </a:t>
            </a:r>
            <a:r>
              <a:rPr lang="en-GB" dirty="0" err="1"/>
              <a:t>Sozialdumping-Bekämpfungsgesetz</a:t>
            </a:r>
            <a:r>
              <a:rPr lang="en-GB" dirty="0"/>
              <a:t> (LSD-BG)</a:t>
            </a:r>
          </a:p>
        </p:txBody>
      </p:sp>
    </p:spTree>
    <p:extLst>
      <p:ext uri="{BB962C8B-B14F-4D97-AF65-F5344CB8AC3E}">
        <p14:creationId xmlns:p14="http://schemas.microsoft.com/office/powerpoint/2010/main" val="1148564435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8280400" cy="5013262"/>
          </a:xfrm>
        </p:spPr>
        <p:txBody>
          <a:bodyPr>
            <a:normAutofit/>
          </a:bodyPr>
          <a:lstStyle/>
          <a:p>
            <a:r>
              <a:rPr lang="de-DE" sz="2100" dirty="0"/>
              <a:t>Arbeitgeber/Beschäftigter müssen bei Kontrollen mit der Behörde kooperieren</a:t>
            </a:r>
          </a:p>
          <a:p>
            <a:pPr lvl="1"/>
            <a:r>
              <a:rPr lang="de-DE" sz="2000" dirty="0"/>
              <a:t>Zutritt zu Räumlichkeiten </a:t>
            </a:r>
          </a:p>
          <a:p>
            <a:pPr lvl="1"/>
            <a:r>
              <a:rPr lang="de-DE" sz="2000" dirty="0"/>
              <a:t>Erteilung von Auskünften </a:t>
            </a:r>
          </a:p>
          <a:p>
            <a:pPr lvl="1"/>
            <a:r>
              <a:rPr lang="de-DE" sz="2000" dirty="0"/>
              <a:t>Kontrolle darf nicht erschwert oder behindert werden </a:t>
            </a:r>
          </a:p>
          <a:p>
            <a:pPr lvl="1"/>
            <a:r>
              <a:rPr lang="de-DE" sz="2000" dirty="0"/>
              <a:t>Einsichtnahme in Unterlagen</a:t>
            </a:r>
          </a:p>
          <a:p>
            <a:endParaRPr lang="de-DE" sz="2100" dirty="0"/>
          </a:p>
          <a:p>
            <a:r>
              <a:rPr lang="de-DE" sz="2100" dirty="0"/>
              <a:t>Bei Verstoß gegen diese Pflicht kann eine </a:t>
            </a:r>
            <a:r>
              <a:rPr lang="de-DE" sz="2100" dirty="0">
                <a:solidFill>
                  <a:srgbClr val="CD051D"/>
                </a:solidFill>
              </a:rPr>
              <a:t>Geldstrafe</a:t>
            </a:r>
            <a:r>
              <a:rPr lang="de-DE" sz="2100" dirty="0"/>
              <a:t> verhängt werden </a:t>
            </a:r>
          </a:p>
          <a:p>
            <a:pPr lvl="1"/>
            <a:r>
              <a:rPr lang="de-DE" dirty="0"/>
              <a:t>bis zu EUR 40.000 (Formaldelikt)</a:t>
            </a:r>
          </a:p>
          <a:p>
            <a:pPr lvl="1"/>
            <a:r>
              <a:rPr lang="de-DE" dirty="0"/>
              <a:t>eine Verwaltungsübertretung   Kumulationsprinzip entfällt!</a:t>
            </a:r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Lohn</a:t>
            </a:r>
            <a:r>
              <a:rPr lang="en-GB" dirty="0"/>
              <a:t>- und </a:t>
            </a:r>
            <a:r>
              <a:rPr lang="en-GB" dirty="0" err="1"/>
              <a:t>Sozialdumping</a:t>
            </a:r>
            <a:r>
              <a:rPr lang="en-GB" dirty="0"/>
              <a:t>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1799" y="566738"/>
            <a:ext cx="8645525" cy="369332"/>
          </a:xfrm>
        </p:spPr>
        <p:txBody>
          <a:bodyPr/>
          <a:lstStyle/>
          <a:p>
            <a:r>
              <a:rPr lang="de-DE" dirty="0"/>
              <a:t>Kooperationspflicht bei Lohnkontrollen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7076D6A-DD40-41CB-B605-7812113CE9C4}"/>
              </a:ext>
            </a:extLst>
          </p:cNvPr>
          <p:cNvSpPr/>
          <p:nvPr/>
        </p:nvSpPr>
        <p:spPr>
          <a:xfrm>
            <a:off x="4629150" y="5076825"/>
            <a:ext cx="133350" cy="21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Open book">
            <a:extLst>
              <a:ext uri="{FF2B5EF4-FFF2-40B4-BE49-F238E27FC236}">
                <a16:creationId xmlns:a16="http://schemas.microsoft.com/office/drawing/2014/main" id="{7042B310-B65D-493B-B1A1-1568EEA1E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5346" y="109538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258435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F1EFBE-6FC5-4E3B-A532-A391AE8323A1}" type="slidenum">
              <a:rPr lang="en-GB" smtClean="0">
                <a:solidFill>
                  <a:schemeClr val="tx1"/>
                </a:solidFill>
              </a:rPr>
              <a:pPr/>
              <a:t>21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057570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ersheds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342900"/>
            <a:ext cx="4659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Karin </a:t>
            </a:r>
            <a:r>
              <a:rPr lang="en-GB" sz="1400" b="1" dirty="0" err="1">
                <a:solidFill>
                  <a:schemeClr val="bg1"/>
                </a:solidFill>
              </a:rPr>
              <a:t>Köller</a:t>
            </a:r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i="1" dirty="0">
                <a:solidFill>
                  <a:schemeClr val="bg1"/>
                </a:solidFill>
              </a:rPr>
              <a:t>Legal Director</a:t>
            </a:r>
          </a:p>
          <a:p>
            <a:r>
              <a:rPr lang="en-GB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karin.koeller@eversheds-sutherland.at</a:t>
            </a:r>
            <a:endParaRPr lang="en-GB" sz="1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Eversheds Sutherland</a:t>
            </a:r>
          </a:p>
          <a:p>
            <a:r>
              <a:rPr lang="de-DE" sz="1400" dirty="0">
                <a:solidFill>
                  <a:schemeClr val="bg1"/>
                </a:solidFill>
              </a:rPr>
              <a:t>Kärntner Ring 12</a:t>
            </a:r>
          </a:p>
          <a:p>
            <a:r>
              <a:rPr lang="de-DE" sz="1400" dirty="0">
                <a:solidFill>
                  <a:schemeClr val="bg1"/>
                </a:solidFill>
              </a:rPr>
              <a:t>1010 Wien</a:t>
            </a:r>
          </a:p>
          <a:p>
            <a:endParaRPr lang="de-DE" sz="1400" dirty="0">
              <a:solidFill>
                <a:schemeClr val="bg1"/>
              </a:solidFill>
            </a:endParaRPr>
          </a:p>
          <a:p>
            <a:r>
              <a:rPr lang="de-DE" sz="1400" dirty="0">
                <a:solidFill>
                  <a:schemeClr val="bg1"/>
                </a:solidFill>
              </a:rPr>
              <a:t>T: + 43 1 516 20</a:t>
            </a: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6477000"/>
            <a:ext cx="1512000" cy="1692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500" dirty="0">
                <a:solidFill>
                  <a:srgbClr val="FFFFFF"/>
                </a:solidFill>
              </a:rPr>
              <a:t>LDS_002-#8439938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0" y="6477000"/>
            <a:ext cx="1905000" cy="1692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500">
                <a:solidFill>
                  <a:srgbClr val="FFFFFF"/>
                </a:solidFill>
              </a:rPr>
              <a:t>LDS_003-#8439938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A6BCFA-9134-488F-B8BF-9D8DB213E10D}"/>
              </a:ext>
            </a:extLst>
          </p:cNvPr>
          <p:cNvSpPr txBox="1"/>
          <p:nvPr/>
        </p:nvSpPr>
        <p:spPr>
          <a:xfrm>
            <a:off x="7620000" y="6477000"/>
            <a:ext cx="1905000" cy="1692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500">
              <a:solidFill>
                <a:srgbClr val="FFFF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1D7198-C4BF-4206-A1E7-32E19983F16C}"/>
              </a:ext>
            </a:extLst>
          </p:cNvPr>
          <p:cNvSpPr txBox="1"/>
          <p:nvPr/>
        </p:nvSpPr>
        <p:spPr>
          <a:xfrm>
            <a:off x="7620000" y="6477000"/>
            <a:ext cx="1905000" cy="1692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5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823358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5409E9AE-C1A1-4D0D-B8BC-E1CA6A07B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5" r="33769"/>
          <a:stretch/>
        </p:blipFill>
        <p:spPr>
          <a:xfrm>
            <a:off x="6829425" y="2219325"/>
            <a:ext cx="2215743" cy="464172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6769100" cy="5040000"/>
          </a:xfrm>
        </p:spPr>
        <p:txBody>
          <a:bodyPr>
            <a:normAutofit/>
          </a:bodyPr>
          <a:lstStyle/>
          <a:p>
            <a:r>
              <a:rPr lang="de-DE" sz="2100" dirty="0"/>
              <a:t>Mindeststandards zum Entgelt   fairer Wettbewerb zwischen Unternehmen</a:t>
            </a:r>
          </a:p>
          <a:p>
            <a:pPr lvl="1"/>
            <a:r>
              <a:rPr lang="de-DE" dirty="0"/>
              <a:t>Brennpunkt: Unterentlohnung </a:t>
            </a:r>
          </a:p>
          <a:p>
            <a:r>
              <a:rPr lang="de-DE" sz="2100" dirty="0"/>
              <a:t>LSD-BG gilt für in- und ausländische Arbeitgeber</a:t>
            </a:r>
          </a:p>
          <a:p>
            <a:pPr lvl="1"/>
            <a:r>
              <a:rPr lang="de-DE" dirty="0"/>
              <a:t>Arbeitsverhältnisse, die auf einem </a:t>
            </a:r>
            <a:r>
              <a:rPr lang="de-DE" dirty="0">
                <a:solidFill>
                  <a:srgbClr val="CD051D"/>
                </a:solidFill>
              </a:rPr>
              <a:t>privatrechtlichen Vertrag </a:t>
            </a:r>
            <a:r>
              <a:rPr lang="de-DE" dirty="0"/>
              <a:t>beruhen</a:t>
            </a:r>
          </a:p>
          <a:p>
            <a:pPr lvl="1"/>
            <a:r>
              <a:rPr lang="de-DE" dirty="0">
                <a:solidFill>
                  <a:srgbClr val="CD051D"/>
                </a:solidFill>
              </a:rPr>
              <a:t>innerösterreichische</a:t>
            </a:r>
            <a:r>
              <a:rPr lang="de-DE" dirty="0"/>
              <a:t> Arbeitskräfteüberlassungen </a:t>
            </a:r>
          </a:p>
          <a:p>
            <a:pPr lvl="1"/>
            <a:r>
              <a:rPr lang="de-DE" dirty="0">
                <a:solidFill>
                  <a:srgbClr val="CD051D"/>
                </a:solidFill>
              </a:rPr>
              <a:t>vom Ausland </a:t>
            </a:r>
            <a:r>
              <a:rPr lang="de-DE" dirty="0"/>
              <a:t>entsendete oder überlassene Arbeitskräfte</a:t>
            </a:r>
          </a:p>
          <a:p>
            <a:r>
              <a:rPr lang="de-DE" sz="2100" dirty="0"/>
              <a:t>Melde- und Bereithaltepflichten von Lohn- und Sozialversicherungsunterlagen</a:t>
            </a:r>
          </a:p>
          <a:p>
            <a:pPr lvl="1"/>
            <a:r>
              <a:rPr lang="de-DE" dirty="0"/>
              <a:t>Wichtig bei grenzüberschreitenden Sachverhalten!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Lohn</a:t>
            </a:r>
            <a:r>
              <a:rPr lang="en-GB" dirty="0"/>
              <a:t>- und </a:t>
            </a:r>
            <a:r>
              <a:rPr lang="en-GB" dirty="0" err="1"/>
              <a:t>Sozialdumping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regelt</a:t>
            </a:r>
            <a:r>
              <a:rPr lang="en-GB" dirty="0"/>
              <a:t> das LSD-BG?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ED880B8-2453-44FB-89E4-55927100B8C3}"/>
              </a:ext>
            </a:extLst>
          </p:cNvPr>
          <p:cNvSpPr/>
          <p:nvPr/>
        </p:nvSpPr>
        <p:spPr>
          <a:xfrm>
            <a:off x="4998663" y="1391570"/>
            <a:ext cx="184935" cy="17466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 descr="Briefcase">
            <a:extLst>
              <a:ext uri="{FF2B5EF4-FFF2-40B4-BE49-F238E27FC236}">
                <a16:creationId xmlns:a16="http://schemas.microsoft.com/office/drawing/2014/main" id="{35A760F1-EE15-4705-9577-D6DD1CBD8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2100" y="109538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392805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636734-81E9-42A0-8D7D-217FA37B97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t="5894" r="6054" b="4492"/>
          <a:stretch/>
        </p:blipFill>
        <p:spPr>
          <a:xfrm rot="4576986">
            <a:off x="5054127" y="2552861"/>
            <a:ext cx="3545772" cy="360730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5026025" cy="2893950"/>
          </a:xfrm>
        </p:spPr>
        <p:txBody>
          <a:bodyPr/>
          <a:lstStyle/>
          <a:p>
            <a:r>
              <a:rPr lang="de-DE" sz="2100" dirty="0"/>
              <a:t>Umsetzung der Richtlinie (EU) 2018/957 (Änderungs-RL zur Entsende-RL) </a:t>
            </a:r>
          </a:p>
          <a:p>
            <a:pPr marL="360000" lvl="1" indent="0">
              <a:buNone/>
            </a:pPr>
            <a:r>
              <a:rPr lang="de-DE" dirty="0"/>
              <a:t>   Harmonisierung der EU-Vorgaben</a:t>
            </a:r>
          </a:p>
          <a:p>
            <a:r>
              <a:rPr lang="de-DE" sz="2100" dirty="0"/>
              <a:t>Überarbeitung des Strafsystems </a:t>
            </a:r>
          </a:p>
          <a:p>
            <a:r>
              <a:rPr lang="de-DE" sz="2100" dirty="0"/>
              <a:t>Die Novelle gilt für Sachverhalte ab dem 1.9.2021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Lohn</a:t>
            </a:r>
            <a:r>
              <a:rPr lang="en-GB" dirty="0"/>
              <a:t>- und </a:t>
            </a:r>
            <a:r>
              <a:rPr lang="en-GB" dirty="0" err="1"/>
              <a:t>Sozialdumping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Highlights der Novelle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52CD3D7-53C8-4998-96FF-7F0FB6A02E27}"/>
              </a:ext>
            </a:extLst>
          </p:cNvPr>
          <p:cNvSpPr/>
          <p:nvPr/>
        </p:nvSpPr>
        <p:spPr>
          <a:xfrm>
            <a:off x="904875" y="2381250"/>
            <a:ext cx="133350" cy="21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Briefcase">
            <a:extLst>
              <a:ext uri="{FF2B5EF4-FFF2-40B4-BE49-F238E27FC236}">
                <a16:creationId xmlns:a16="http://schemas.microsoft.com/office/drawing/2014/main" id="{3105CCE7-3D49-47F9-87A8-366D4B8A5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2100" y="109538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910850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6740525" cy="5040000"/>
          </a:xfrm>
        </p:spPr>
        <p:txBody>
          <a:bodyPr/>
          <a:lstStyle/>
          <a:p>
            <a:r>
              <a:rPr lang="de-DE" sz="2100" dirty="0"/>
              <a:t>Arbeiten von geringem Umfang und kurzer Dauer (bis zu 1 Woche), </a:t>
            </a:r>
            <a:r>
              <a:rPr lang="de-DE" sz="2100" dirty="0" err="1"/>
              <a:t>zB</a:t>
            </a:r>
            <a:endParaRPr lang="de-DE" sz="2100" dirty="0"/>
          </a:p>
          <a:p>
            <a:pPr lvl="1"/>
            <a:r>
              <a:rPr lang="de-DE" dirty="0"/>
              <a:t>Teilnahme an </a:t>
            </a:r>
            <a:r>
              <a:rPr lang="de-DE" dirty="0">
                <a:solidFill>
                  <a:srgbClr val="CD051D"/>
                </a:solidFill>
              </a:rPr>
              <a:t>Besprechungen</a:t>
            </a:r>
            <a:r>
              <a:rPr lang="de-DE" dirty="0"/>
              <a:t>, </a:t>
            </a:r>
            <a:r>
              <a:rPr lang="de-DE" dirty="0">
                <a:solidFill>
                  <a:srgbClr val="CD051D"/>
                </a:solidFill>
              </a:rPr>
              <a:t>Seminaren</a:t>
            </a:r>
            <a:r>
              <a:rPr lang="de-DE" dirty="0"/>
              <a:t> oder </a:t>
            </a:r>
            <a:r>
              <a:rPr lang="de-DE" dirty="0">
                <a:solidFill>
                  <a:srgbClr val="CD051D"/>
                </a:solidFill>
              </a:rPr>
              <a:t>Vorträgen</a:t>
            </a:r>
            <a:r>
              <a:rPr lang="de-DE" dirty="0"/>
              <a:t> ohne weitere Dienstleistung</a:t>
            </a:r>
          </a:p>
          <a:p>
            <a:pPr lvl="1"/>
            <a:r>
              <a:rPr lang="de-DE" dirty="0"/>
              <a:t>Teilnahme an </a:t>
            </a:r>
            <a:r>
              <a:rPr lang="de-DE" dirty="0">
                <a:solidFill>
                  <a:srgbClr val="CD051D"/>
                </a:solidFill>
              </a:rPr>
              <a:t>Messen</a:t>
            </a:r>
            <a:r>
              <a:rPr lang="de-DE" dirty="0"/>
              <a:t>, messeähnlichen </a:t>
            </a:r>
            <a:r>
              <a:rPr lang="de-DE" dirty="0">
                <a:solidFill>
                  <a:srgbClr val="CD051D"/>
                </a:solidFill>
              </a:rPr>
              <a:t>Veranstaltungen</a:t>
            </a:r>
            <a:r>
              <a:rPr lang="de-DE" dirty="0"/>
              <a:t>, </a:t>
            </a:r>
            <a:r>
              <a:rPr lang="de-DE" dirty="0">
                <a:solidFill>
                  <a:srgbClr val="CD051D"/>
                </a:solidFill>
              </a:rPr>
              <a:t>Kongressen</a:t>
            </a:r>
            <a:r>
              <a:rPr lang="de-DE" dirty="0"/>
              <a:t> oder </a:t>
            </a:r>
            <a:r>
              <a:rPr lang="de-DE" dirty="0">
                <a:solidFill>
                  <a:srgbClr val="CD051D"/>
                </a:solidFill>
              </a:rPr>
              <a:t>Tagungen</a:t>
            </a:r>
          </a:p>
          <a:p>
            <a:r>
              <a:rPr lang="de-DE" dirty="0"/>
              <a:t>mobile Arbeitnehmer in der </a:t>
            </a:r>
            <a:r>
              <a:rPr lang="de-DE" dirty="0">
                <a:solidFill>
                  <a:srgbClr val="CD051D"/>
                </a:solidFill>
              </a:rPr>
              <a:t>grenzüberschreitenden Güter- und Personenbeförderung</a:t>
            </a:r>
            <a:r>
              <a:rPr lang="de-DE" dirty="0"/>
              <a:t> (Transitverkehr), sofern der gewöhnliche Arbeitsort nicht in Österreich liegt</a:t>
            </a:r>
          </a:p>
          <a:p>
            <a:r>
              <a:rPr lang="de-DE" sz="2100" dirty="0"/>
              <a:t>Montageprivileg</a:t>
            </a:r>
          </a:p>
          <a:p>
            <a:r>
              <a:rPr lang="de-DE" sz="2100" dirty="0"/>
              <a:t>Ausnahmenkatalog wurde durch die Novelle wesentlich erweitert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Lohn</a:t>
            </a:r>
            <a:r>
              <a:rPr lang="en-GB" dirty="0"/>
              <a:t>- und </a:t>
            </a:r>
            <a:r>
              <a:rPr lang="en-GB" dirty="0" err="1"/>
              <a:t>Sozialdumping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Bisher</a:t>
            </a:r>
            <a:r>
              <a:rPr lang="en-GB" dirty="0"/>
              <a:t>: </a:t>
            </a:r>
            <a:r>
              <a:rPr lang="en-GB" dirty="0" err="1"/>
              <a:t>Ausnahmen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/>
              <a:t>Anwendungsbereich</a:t>
            </a:r>
            <a:r>
              <a:rPr lang="en-GB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63028-1AE7-4F01-A74A-B1E3D361C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2305" b="2149"/>
          <a:stretch/>
        </p:blipFill>
        <p:spPr>
          <a:xfrm>
            <a:off x="7058955" y="3798000"/>
            <a:ext cx="2085045" cy="2378255"/>
          </a:xfrm>
          <a:prstGeom prst="rect">
            <a:avLst/>
          </a:prstGeom>
        </p:spPr>
      </p:pic>
      <p:pic>
        <p:nvPicPr>
          <p:cNvPr id="10" name="Graphic 9" descr="Briefcase">
            <a:extLst>
              <a:ext uri="{FF2B5EF4-FFF2-40B4-BE49-F238E27FC236}">
                <a16:creationId xmlns:a16="http://schemas.microsoft.com/office/drawing/2014/main" id="{58949E0A-B4D0-4ED5-878C-EECB5410F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2100" y="109538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8822341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sz="2100" b="1" dirty="0">
                <a:solidFill>
                  <a:srgbClr val="CD051D"/>
                </a:solidFill>
              </a:rPr>
              <a:t>„Konzernprivileg“</a:t>
            </a:r>
          </a:p>
          <a:p>
            <a:pPr lvl="1"/>
            <a:r>
              <a:rPr lang="de-DE" dirty="0"/>
              <a:t>vorübergehende Konzernentsendung einer </a:t>
            </a:r>
            <a:r>
              <a:rPr lang="de-DE" dirty="0">
                <a:solidFill>
                  <a:srgbClr val="CD051D"/>
                </a:solidFill>
              </a:rPr>
              <a:t>besonderen Fachkraft </a:t>
            </a:r>
            <a:r>
              <a:rPr lang="de-DE" dirty="0"/>
              <a:t>nach Österreich</a:t>
            </a:r>
          </a:p>
          <a:p>
            <a:pPr lvl="1"/>
            <a:r>
              <a:rPr lang="de-DE" dirty="0"/>
              <a:t>zwei Monate pro Kalenderjahr</a:t>
            </a:r>
          </a:p>
          <a:p>
            <a:pPr lvl="1"/>
            <a:r>
              <a:rPr lang="de-DE" dirty="0"/>
              <a:t>Forschung und Entwicklung, Abhaltung von Ausbildungen, Planung der Projektarbeit, Erfahrungsaustausch</a:t>
            </a:r>
          </a:p>
          <a:p>
            <a:pPr lvl="1"/>
            <a:r>
              <a:rPr lang="de-DE" dirty="0">
                <a:solidFill>
                  <a:srgbClr val="CD051D"/>
                </a:solidFill>
              </a:rPr>
              <a:t>NEU:</a:t>
            </a:r>
            <a:r>
              <a:rPr lang="de-DE" dirty="0"/>
              <a:t> Einsatz für Arbeiten, Lieferung, Inbetriebnahme (und damit verbundene Schulung), Wartung, Servicearbeiten sowie Reparatur von Maschinen, Anlagen und EDV-Systemen</a:t>
            </a:r>
          </a:p>
          <a:p>
            <a:pPr lvl="1"/>
            <a:r>
              <a:rPr lang="de-DE" dirty="0"/>
              <a:t>unabhängig von Entgelthöhe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Lohn</a:t>
            </a:r>
            <a:r>
              <a:rPr lang="en-GB" dirty="0"/>
              <a:t>- und </a:t>
            </a:r>
            <a:r>
              <a:rPr lang="en-GB" dirty="0" err="1"/>
              <a:t>Sozialdumping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NEU: </a:t>
            </a:r>
            <a:r>
              <a:rPr lang="en-GB" dirty="0" err="1"/>
              <a:t>Ausnahmen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/>
              <a:t>Anwendungsbereich</a:t>
            </a:r>
            <a:r>
              <a:rPr lang="en-GB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144000"/>
            <a:ext cx="792000" cy="79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638964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ematic&#10;&#10;Description automatically generated">
            <a:extLst>
              <a:ext uri="{FF2B5EF4-FFF2-40B4-BE49-F238E27FC236}">
                <a16:creationId xmlns:a16="http://schemas.microsoft.com/office/drawing/2014/main" id="{79EDF0F5-D597-4FC0-A45A-8E13D9B2CB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t="11701" b="11146"/>
          <a:stretch/>
        </p:blipFill>
        <p:spPr>
          <a:xfrm>
            <a:off x="5850081" y="4368800"/>
            <a:ext cx="3624119" cy="226060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sz="2100" b="1" dirty="0">
                <a:solidFill>
                  <a:srgbClr val="CD051D"/>
                </a:solidFill>
              </a:rPr>
              <a:t>Umfassende Schulungsmaßnahmen </a:t>
            </a:r>
          </a:p>
          <a:p>
            <a:pPr lvl="1"/>
            <a:r>
              <a:rPr lang="de-DE" dirty="0"/>
              <a:t>Einschulung oder Weiterbildung  </a:t>
            </a:r>
          </a:p>
          <a:p>
            <a:pPr lvl="1"/>
            <a:r>
              <a:rPr lang="de-DE" dirty="0"/>
              <a:t>keine Arbeitsleistung</a:t>
            </a:r>
          </a:p>
          <a:p>
            <a:pPr lvl="1"/>
            <a:r>
              <a:rPr lang="de-DE" dirty="0"/>
              <a:t>auch für längere Dauer </a:t>
            </a:r>
            <a:endParaRPr lang="de-DE" sz="2100" b="1" dirty="0">
              <a:solidFill>
                <a:srgbClr val="CD051D"/>
              </a:solidFill>
            </a:endParaRPr>
          </a:p>
          <a:p>
            <a:r>
              <a:rPr lang="de-DE" sz="2100" b="1" dirty="0">
                <a:solidFill>
                  <a:srgbClr val="CD051D"/>
                </a:solidFill>
              </a:rPr>
              <a:t>Lieferung/Abholung </a:t>
            </a:r>
            <a:r>
              <a:rPr lang="de-DE" sz="2100" dirty="0"/>
              <a:t>von Waren durch Arbeitnehmer des Verkäufers/Vermieters</a:t>
            </a:r>
          </a:p>
          <a:p>
            <a:pPr lvl="1"/>
            <a:r>
              <a:rPr lang="de-DE" dirty="0"/>
              <a:t>zur Erfüllung eines Vertrags</a:t>
            </a:r>
          </a:p>
          <a:p>
            <a:pPr lvl="1"/>
            <a:r>
              <a:rPr lang="de-DE" dirty="0"/>
              <a:t>Lieferung „frei Haus“</a:t>
            </a:r>
          </a:p>
          <a:p>
            <a:pPr lvl="1"/>
            <a:r>
              <a:rPr lang="de-DE" dirty="0"/>
              <a:t>Lieferung an Zentrallager</a:t>
            </a:r>
          </a:p>
          <a:p>
            <a:r>
              <a:rPr lang="de-DE" sz="2100" b="1" dirty="0">
                <a:solidFill>
                  <a:srgbClr val="CD051D"/>
                </a:solidFill>
              </a:rPr>
              <a:t>Tätigkeiten für die Inbetriebnahme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Lohn</a:t>
            </a:r>
            <a:r>
              <a:rPr lang="en-GB" dirty="0"/>
              <a:t>- und </a:t>
            </a:r>
            <a:r>
              <a:rPr lang="en-GB" dirty="0" err="1"/>
              <a:t>Sozialdumping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NEU: </a:t>
            </a:r>
            <a:r>
              <a:rPr lang="en-GB" dirty="0" err="1"/>
              <a:t>Ausnahmen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/>
              <a:t>Anwendungsbereich</a:t>
            </a:r>
            <a:r>
              <a:rPr lang="en-GB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144000"/>
            <a:ext cx="792000" cy="79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2346675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550913EA-3FBD-4F2D-AE15-7F20362FF3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859"/>
            <a:ext cx="9144000" cy="304714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sz="2100" b="1" dirty="0">
                <a:solidFill>
                  <a:srgbClr val="CD051D"/>
                </a:solidFill>
              </a:rPr>
              <a:t>„</a:t>
            </a:r>
            <a:r>
              <a:rPr lang="de-DE" sz="2100" b="1" dirty="0" err="1">
                <a:solidFill>
                  <a:srgbClr val="CD051D"/>
                </a:solidFill>
              </a:rPr>
              <a:t>Topverdienerausnahme</a:t>
            </a:r>
            <a:r>
              <a:rPr lang="de-DE" sz="2100" b="1" dirty="0">
                <a:solidFill>
                  <a:srgbClr val="CD051D"/>
                </a:solidFill>
              </a:rPr>
              <a:t>“</a:t>
            </a:r>
          </a:p>
          <a:p>
            <a:pPr lvl="1"/>
            <a:r>
              <a:rPr lang="de-DE" dirty="0"/>
              <a:t>Grenzüberschreitende und innerösterreichische Sachverhalte</a:t>
            </a:r>
          </a:p>
          <a:p>
            <a:pPr lvl="1"/>
            <a:r>
              <a:rPr lang="de-DE" dirty="0"/>
              <a:t>120% des 30-fachen der täglichen ASVG-Höchstbeitragsgrundlage   2021: EUR 6.600 brutto</a:t>
            </a:r>
            <a:endParaRPr lang="de-DE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Lohn</a:t>
            </a:r>
            <a:r>
              <a:rPr lang="en-GB" dirty="0"/>
              <a:t>- und </a:t>
            </a:r>
            <a:r>
              <a:rPr lang="en-GB" dirty="0" err="1"/>
              <a:t>Sozialdumping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NEU: </a:t>
            </a:r>
            <a:r>
              <a:rPr lang="en-GB" dirty="0" err="1"/>
              <a:t>Ausnahmen</a:t>
            </a:r>
            <a:r>
              <a:rPr lang="en-GB" dirty="0"/>
              <a:t>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/>
              <a:t>Anwendungsbereich</a:t>
            </a:r>
            <a:r>
              <a:rPr lang="en-GB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144000"/>
            <a:ext cx="792000" cy="7920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56CC508-C534-4A3D-BB42-D2366008F4F7}"/>
              </a:ext>
            </a:extLst>
          </p:cNvPr>
          <p:cNvSpPr/>
          <p:nvPr/>
        </p:nvSpPr>
        <p:spPr>
          <a:xfrm>
            <a:off x="4154581" y="2351075"/>
            <a:ext cx="133350" cy="216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5B252-2A8F-4920-BF96-2DB6257B5287}"/>
              </a:ext>
            </a:extLst>
          </p:cNvPr>
          <p:cNvSpPr txBox="1"/>
          <p:nvPr/>
        </p:nvSpPr>
        <p:spPr>
          <a:xfrm>
            <a:off x="347694" y="6483807"/>
            <a:ext cx="15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Eversheds Sutherland</a:t>
            </a:r>
            <a:endParaRPr lang="en-US" sz="8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B57D0B-03A5-4736-9654-8EEF810DE57B}"/>
              </a:ext>
            </a:extLst>
          </p:cNvPr>
          <p:cNvSpPr txBox="1"/>
          <p:nvPr/>
        </p:nvSpPr>
        <p:spPr>
          <a:xfrm>
            <a:off x="1641593" y="6483807"/>
            <a:ext cx="1501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|</a:t>
            </a:r>
            <a:r>
              <a:rPr lang="en-GB" sz="800" b="1" dirty="0"/>
              <a:t> </a:t>
            </a:r>
            <a:fld id="{106CF2B4-4E8A-4799-A9DB-90672FD027BF}" type="datetime3">
              <a:rPr lang="en-US" sz="800" b="1" smtClean="0"/>
              <a:t>8 October 2021</a:t>
            </a:fld>
            <a:r>
              <a:rPr lang="en-GB" sz="800" b="1" dirty="0"/>
              <a:t> |</a:t>
            </a:r>
            <a:endParaRPr lang="en-US" sz="8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868298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1800" y="1278000"/>
            <a:ext cx="7500055" cy="5040000"/>
          </a:xfrm>
        </p:spPr>
        <p:txBody>
          <a:bodyPr>
            <a:normAutofit/>
          </a:bodyPr>
          <a:lstStyle/>
          <a:p>
            <a:r>
              <a:rPr lang="de-DE" sz="2100" dirty="0"/>
              <a:t>Übersteigt die Dauer der Entsendung/Überlassung </a:t>
            </a:r>
            <a:r>
              <a:rPr lang="de-DE" sz="2100" dirty="0">
                <a:solidFill>
                  <a:srgbClr val="CD051D"/>
                </a:solidFill>
              </a:rPr>
              <a:t>mehr als 12 Monate</a:t>
            </a:r>
            <a:r>
              <a:rPr lang="de-DE" sz="2100" dirty="0"/>
              <a:t>, gelangt österr. Arbeitsrecht fast vollständig zur Anwendung</a:t>
            </a:r>
          </a:p>
          <a:p>
            <a:pPr lvl="1"/>
            <a:r>
              <a:rPr lang="de-DE" dirty="0"/>
              <a:t>Anwendung </a:t>
            </a:r>
            <a:r>
              <a:rPr lang="de-DE" dirty="0">
                <a:solidFill>
                  <a:srgbClr val="CD051D"/>
                </a:solidFill>
              </a:rPr>
              <a:t>Kollektivvertrag</a:t>
            </a:r>
            <a:endParaRPr lang="de-DE" dirty="0"/>
          </a:p>
          <a:p>
            <a:pPr lvl="1"/>
            <a:r>
              <a:rPr lang="de-DE" dirty="0"/>
              <a:t>keine Abschluss- und Beendigungsnormen, keine Wettbewerbsverbote</a:t>
            </a:r>
          </a:p>
          <a:p>
            <a:pPr lvl="1"/>
            <a:r>
              <a:rPr lang="de-DE" dirty="0"/>
              <a:t>Möglichkeit der </a:t>
            </a:r>
            <a:r>
              <a:rPr lang="de-DE" dirty="0">
                <a:solidFill>
                  <a:srgbClr val="CD051D"/>
                </a:solidFill>
              </a:rPr>
              <a:t>Verlängerung</a:t>
            </a:r>
            <a:r>
              <a:rPr lang="de-DE" dirty="0"/>
              <a:t> auf </a:t>
            </a:r>
            <a:r>
              <a:rPr lang="de-DE" dirty="0">
                <a:solidFill>
                  <a:srgbClr val="CD051D"/>
                </a:solidFill>
              </a:rPr>
              <a:t>18 Monate </a:t>
            </a:r>
            <a:r>
              <a:rPr lang="de-DE" dirty="0"/>
              <a:t>bei hinreichender Begründung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3F1EFBE-6FC5-4E3B-A532-A391AE8323A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Lohn</a:t>
            </a:r>
            <a:r>
              <a:rPr lang="en-GB" dirty="0"/>
              <a:t>- und </a:t>
            </a:r>
            <a:r>
              <a:rPr lang="en-GB" dirty="0" err="1"/>
              <a:t>Sozialdumping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1799" y="566738"/>
            <a:ext cx="8645525" cy="646331"/>
          </a:xfrm>
        </p:spPr>
        <p:txBody>
          <a:bodyPr/>
          <a:lstStyle/>
          <a:p>
            <a:r>
              <a:rPr lang="de-DE" dirty="0"/>
              <a:t>Stärkung der AN-Rechte bei langfristigen Entsendungen/Überlassungen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17" y="-33866"/>
            <a:ext cx="792000" cy="792000"/>
          </a:xfrm>
          <a:prstGeom prst="rect">
            <a:avLst/>
          </a:prstGeom>
        </p:spPr>
      </p:pic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FBB61762-282B-436A-A2A9-35E1A8E872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t="31422" r="7538" b="27511"/>
          <a:stretch/>
        </p:blipFill>
        <p:spPr>
          <a:xfrm>
            <a:off x="6207812" y="4384909"/>
            <a:ext cx="2847975" cy="2000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271673"/>
      </p:ext>
    </p:extLst>
  </p:cSld>
  <p:clrMapOvr>
    <a:masterClrMapping/>
  </p:clrMapOvr>
  <p:transition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EVERSHEDS PURPLE" val="NUIrvML0"/>
  <p:tag name="ARTICULATE_SLIDE_THUMBNAIL_REFRESH" val="1"/>
  <p:tag name="ARTICULATE_SLIDE_COUNT" val="37"/>
  <p:tag name="ARTICULATE_DESIGN_ID_ES RED" val="n96cfboa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S red">
  <a:themeElements>
    <a:clrScheme name="Red">
      <a:dk1>
        <a:srgbClr val="000000"/>
      </a:dk1>
      <a:lt1>
        <a:sysClr val="window" lastClr="FFFFFF"/>
      </a:lt1>
      <a:dk2>
        <a:srgbClr val="0066B2"/>
      </a:dk2>
      <a:lt2>
        <a:srgbClr val="FEC600"/>
      </a:lt2>
      <a:accent1>
        <a:srgbClr val="CD051D"/>
      </a:accent1>
      <a:accent2>
        <a:srgbClr val="5BC5F2"/>
      </a:accent2>
      <a:accent3>
        <a:srgbClr val="2F912D"/>
      </a:accent3>
      <a:accent4>
        <a:srgbClr val="CAD100"/>
      </a:accent4>
      <a:accent5>
        <a:srgbClr val="F39100"/>
      </a:accent5>
      <a:accent6>
        <a:srgbClr val="711F7E"/>
      </a:accent6>
      <a:hlink>
        <a:srgbClr val="E1326B"/>
      </a:hlink>
      <a:folHlink>
        <a:srgbClr val="BEC3C6"/>
      </a:folHlink>
    </a:clrScheme>
    <a:fontScheme name="All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ershedsSutherland - 4x3 orange.potx" id="{5F21920E-5617-4A20-A25C-F4A5E0625868}" vid="{96054C60-477B-4DBC-8CBB-4B85EFAE91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EvershedsSutherland - 4x3 orange</Template>
  <TotalTime>0</TotalTime>
  <Words>1060</Words>
  <Application>Microsoft Office PowerPoint</Application>
  <PresentationFormat>Bildschirmpräsentation (4:3)</PresentationFormat>
  <Paragraphs>213</Paragraphs>
  <Slides>22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Bernard MT Condensed</vt:lpstr>
      <vt:lpstr>Calibri</vt:lpstr>
      <vt:lpstr>Helvetica</vt:lpstr>
      <vt:lpstr>Verdana</vt:lpstr>
      <vt:lpstr>ES red</vt:lpstr>
      <vt:lpstr>Umfassende Novelle zum LSD-BG</vt:lpstr>
      <vt:lpstr>Lohn- und Sozialdumping-Bekämpfungsgesetz (LSD-BG)</vt:lpstr>
      <vt:lpstr>Lohn- und Sozialdumping</vt:lpstr>
      <vt:lpstr>Lohn- und Sozialdumping</vt:lpstr>
      <vt:lpstr>Lohn- und Sozialdumping</vt:lpstr>
      <vt:lpstr>Lohn- und Sozialdumping</vt:lpstr>
      <vt:lpstr>Lohn- und Sozialdumping</vt:lpstr>
      <vt:lpstr>Lohn- und Sozialdumping</vt:lpstr>
      <vt:lpstr>Lohn- und Sozialdumping</vt:lpstr>
      <vt:lpstr>Lohn- und Sozialdumping</vt:lpstr>
      <vt:lpstr>Unterentlohnung</vt:lpstr>
      <vt:lpstr>Unterentlohnung</vt:lpstr>
      <vt:lpstr>Grenzüberschreitende Sachverhalte</vt:lpstr>
      <vt:lpstr>Grenzüberschreitende Sachverhalte</vt:lpstr>
      <vt:lpstr>Grenzüberschreitende Sachverhalte</vt:lpstr>
      <vt:lpstr>Strafen</vt:lpstr>
      <vt:lpstr>Grenzüberschreitende Sachverhalte</vt:lpstr>
      <vt:lpstr>Grenzüberschreitende Sachverhalte</vt:lpstr>
      <vt:lpstr>Grenzüberschreitende Sachverhalte</vt:lpstr>
      <vt:lpstr>Lohn- und Sozialdumping </vt:lpstr>
      <vt:lpstr>Questions?</vt:lpstr>
      <vt:lpstr>PowerPoint-Präsentation</vt:lpstr>
    </vt:vector>
  </TitlesOfParts>
  <Company>Eversheds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Eversheds Sutherland</dc:creator>
  <cp:lastModifiedBy>Karin Köller, LL.M.</cp:lastModifiedBy>
  <cp:revision>244</cp:revision>
  <cp:lastPrinted>2021-10-08T13:46:48Z</cp:lastPrinted>
  <dcterms:created xsi:type="dcterms:W3CDTF">2019-03-25T14:12:14Z</dcterms:created>
  <dcterms:modified xsi:type="dcterms:W3CDTF">2021-10-13T06:50:15Z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20211007155509104</vt:lpwstr>
  </property>
  <property fmtid="{D5CDD505-2E9C-101B-9397-08002B2CF9AE}" pid="3" name="ArticulateGUID">
    <vt:lpwstr>63C12B2B-0426-4421-B612-14FACFDF5D4C</vt:lpwstr>
  </property>
  <property fmtid="{D5CDD505-2E9C-101B-9397-08002B2CF9AE}" pid="4" name="ArticulatePath">
    <vt:lpwstr>PowerPoint template - Risk</vt:lpwstr>
  </property>
</Properties>
</file>